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8" r:id="rId2"/>
    <p:sldId id="259" r:id="rId3"/>
    <p:sldId id="262" r:id="rId4"/>
    <p:sldId id="263" r:id="rId5"/>
    <p:sldId id="264" r:id="rId6"/>
    <p:sldId id="265" r:id="rId7"/>
    <p:sldId id="266" r:id="rId8"/>
    <p:sldId id="267" r:id="rId9"/>
    <p:sldId id="268" r:id="rId10"/>
    <p:sldId id="269" r:id="rId11"/>
    <p:sldId id="270" r:id="rId12"/>
    <p:sldId id="271" r:id="rId13"/>
    <p:sldId id="272" r:id="rId14"/>
    <p:sldId id="274"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7"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1pPr>
    <a:lvl2pPr marL="0" marR="0" indent="0" algn="l" defTabSz="2438337"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2pPr>
    <a:lvl3pPr marL="0" marR="0" indent="0" algn="l" defTabSz="2438337"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3pPr>
    <a:lvl4pPr marL="0" marR="0" indent="0" algn="l" defTabSz="2438337"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4pPr>
    <a:lvl5pPr marL="0" marR="0" indent="0" algn="l" defTabSz="2438337"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5pPr>
    <a:lvl6pPr marL="0" marR="0" indent="0" algn="l" defTabSz="2438337"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6pPr>
    <a:lvl7pPr marL="0" marR="0" indent="0" algn="l" defTabSz="2438337"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7pPr>
    <a:lvl8pPr marL="0" marR="0" indent="0" algn="l" defTabSz="2438337"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8pPr>
    <a:lvl9pPr marL="0" marR="0" indent="0" algn="l" defTabSz="2438337"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a:tcStyle>
        <a:tcBdr/>
        <a:fill>
          <a:solidFill>
            <a:srgbClr val="929292"/>
          </a:solidFill>
        </a:fill>
      </a:tcStyle>
    </a:band2H>
    <a:firstCol>
      <a:tcTxStyle b="off" i="off">
        <a:fontRef idx="minor">
          <a:srgbClr val="FFFFFF"/>
        </a:fontRef>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n" i="off">
        <a:fontRef idx="minor">
          <a:srgbClr val="FFFFFF"/>
        </a:fontRef>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Ref idx="minor">
          <a:srgbClr val="FFFFFF"/>
        </a:fontRef>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DEE2E7"/>
          </a:solidFill>
        </a:fill>
      </a:tcStyle>
    </a:wholeTbl>
    <a:band2H>
      <a:tcTxStyle/>
      <a:tcStyle>
        <a:tcBdr/>
        <a:fill>
          <a:solidFill>
            <a:srgbClr val="EFF1F3"/>
          </a:solidFill>
        </a:fill>
      </a:tcStyle>
    </a:band2H>
    <a:firstCol>
      <a:tcTxStyle b="on" i="off">
        <a:fontRef idx="min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1"/>
          </a:solidFill>
        </a:fill>
      </a:tcStyle>
    </a:firstCol>
    <a:lastRow>
      <a:tcTxStyle b="on" i="off">
        <a:fontRef idx="min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381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1"/>
          </a:solidFill>
        </a:fill>
      </a:tcStyle>
    </a:lastRow>
    <a:firstRow>
      <a:tcTxStyle b="on" i="off">
        <a:fontRef idx="min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381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CCFECB"/>
          </a:solidFill>
        </a:fill>
      </a:tcStyle>
    </a:wholeTbl>
    <a:band2H>
      <a:tcTxStyle/>
      <a:tcStyle>
        <a:tcBdr/>
        <a:fill>
          <a:solidFill>
            <a:srgbClr val="E7FFE7"/>
          </a:solidFill>
        </a:fill>
      </a:tcStyle>
    </a:band2H>
    <a:firstCol>
      <a:tcTxStyle b="on" i="off">
        <a:fontRef idx="min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3"/>
          </a:solidFill>
        </a:fill>
      </a:tcStyle>
    </a:firstCol>
    <a:lastRow>
      <a:tcTxStyle b="on" i="off">
        <a:fontRef idx="min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381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3"/>
          </a:solidFill>
        </a:fill>
      </a:tcStyle>
    </a:lastRow>
    <a:firstRow>
      <a:tcTxStyle b="on" i="off">
        <a:fontRef idx="min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381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F2DEFF"/>
          </a:solidFill>
        </a:fill>
      </a:tcStyle>
    </a:wholeTbl>
    <a:band2H>
      <a:tcTxStyle/>
      <a:tcStyle>
        <a:tcBdr/>
        <a:fill>
          <a:solidFill>
            <a:srgbClr val="F9EFFF"/>
          </a:solidFill>
        </a:fill>
      </a:tcStyle>
    </a:band2H>
    <a:firstCol>
      <a:tcTxStyle b="on" i="off">
        <a:fontRef idx="min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6"/>
          </a:solidFill>
        </a:fill>
      </a:tcStyle>
    </a:firstCol>
    <a:lastRow>
      <a:tcTxStyle b="on" i="off">
        <a:fontRef idx="min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381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6"/>
          </a:solidFill>
        </a:fill>
      </a:tcStyle>
    </a:lastRow>
    <a:firstRow>
      <a:tcTxStyle b="on" i="off">
        <a:fontRef idx="min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381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0000"/>
          </a:solidFill>
        </a:fill>
      </a:tcStyle>
    </a:band2H>
    <a:firstCol>
      <a:tcTxStyle b="on" i="off">
        <a:fontRef idx="minor">
          <a:srgbClr val="FF0000"/>
        </a:fontRef>
        <a:srgbClr val="FF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0000"/>
          </a:solidFill>
        </a:fill>
      </a:tcStyle>
    </a:lastRow>
    <a:firstRow>
      <a:tcTxStyle b="on" i="off">
        <a:fontRef idx="minor">
          <a:srgbClr val="FF0000"/>
        </a:fontRef>
        <a:srgbClr val="FF0000"/>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000000"/>
          </a:solidFill>
        </a:fill>
      </a:tcStyle>
    </a:firstCol>
    <a:lastRow>
      <a:tcTxStyle b="on" i="off">
        <a:fontRef idx="min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381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000000"/>
          </a:solidFill>
        </a:fill>
      </a:tcStyle>
    </a:lastRow>
    <a:firstRow>
      <a:tcTxStyle b="on" i="off">
        <a:fontRef idx="min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381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9" d="100"/>
          <a:sy n="39" d="100"/>
        </p:scale>
        <p:origin x="88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xfrm>
            <a:off x="1143000" y="685800"/>
            <a:ext cx="4572000" cy="3429000"/>
          </a:xfrm>
          <a:prstGeom prst="rect">
            <a:avLst/>
          </a:prstGeom>
        </p:spPr>
        <p:txBody>
          <a:bodyPr/>
          <a:lstStyle/>
          <a:p>
            <a:endParaRPr/>
          </a:p>
        </p:txBody>
      </p:sp>
      <p:sp>
        <p:nvSpPr>
          <p:cNvPr id="169" name="Shape 16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000000"/>
        </a:solidFill>
        <a:effectLst/>
      </p:bgPr>
    </p:bg>
    <p:spTree>
      <p:nvGrpSpPr>
        <p:cNvPr id="1" name=""/>
        <p:cNvGrpSpPr/>
        <p:nvPr/>
      </p:nvGrpSpPr>
      <p:grpSpPr>
        <a:xfrm>
          <a:off x="0" y="0"/>
          <a:ext cx="0" cy="0"/>
          <a:chOff x="0" y="0"/>
          <a:chExt cx="0" cy="0"/>
        </a:xfrm>
      </p:grpSpPr>
      <p:sp>
        <p:nvSpPr>
          <p:cNvPr id="21" name="Grey abstract curve and line"/>
          <p:cNvSpPr>
            <a:spLocks noGrp="1"/>
          </p:cNvSpPr>
          <p:nvPr>
            <p:ph type="pic" idx="21"/>
          </p:nvPr>
        </p:nvSpPr>
        <p:spPr>
          <a:xfrm>
            <a:off x="-50800" y="-1828800"/>
            <a:ext cx="24574500" cy="17373600"/>
          </a:xfrm>
          <a:prstGeom prst="rect">
            <a:avLst/>
          </a:prstGeom>
        </p:spPr>
        <p:txBody>
          <a:bodyPr lIns="91439" tIns="45719" rIns="91439" bIns="45719">
            <a:noAutofit/>
          </a:bodyPr>
          <a:lstStyle/>
          <a:p>
            <a:endParaRPr/>
          </a:p>
        </p:txBody>
      </p:sp>
      <p:sp>
        <p:nvSpPr>
          <p:cNvPr id="22" name="Body Level One…"/>
          <p:cNvSpPr txBox="1">
            <a:spLocks noGrp="1"/>
          </p:cNvSpPr>
          <p:nvPr>
            <p:ph type="body" sz="quarter" idx="1" hasCustomPrompt="1"/>
          </p:nvPr>
        </p:nvSpPr>
        <p:spPr>
          <a:xfrm>
            <a:off x="1206500" y="12268200"/>
            <a:ext cx="21971000" cy="660400"/>
          </a:xfrm>
          <a:prstGeom prst="rect">
            <a:avLst/>
          </a:prstGeom>
        </p:spPr>
        <p:txBody>
          <a:bodyPr lIns="45718" tIns="45718" rIns="45718" bIns="45718" anchor="b"/>
          <a:lstStyle>
            <a:lvl1pPr marL="0" indent="0" defTabSz="825500">
              <a:spcBef>
                <a:spcPts val="0"/>
              </a:spcBef>
              <a:buSzTx/>
              <a:buNone/>
              <a:defRPr sz="3300">
                <a:latin typeface="Produkt Light"/>
                <a:ea typeface="Produkt Light"/>
                <a:cs typeface="Produkt Light"/>
                <a:sym typeface="Produkt Light"/>
              </a:defRPr>
            </a:lvl1pPr>
            <a:lvl2pPr marL="834388" indent="-377188" defTabSz="825500">
              <a:spcBef>
                <a:spcPts val="0"/>
              </a:spcBef>
              <a:defRPr sz="3300">
                <a:latin typeface="Produkt Light"/>
                <a:ea typeface="Produkt Light"/>
                <a:cs typeface="Produkt Light"/>
                <a:sym typeface="Produkt Light"/>
              </a:defRPr>
            </a:lvl2pPr>
            <a:lvl3pPr marL="1291588" indent="-377188" defTabSz="825500">
              <a:spcBef>
                <a:spcPts val="0"/>
              </a:spcBef>
              <a:defRPr sz="3300">
                <a:latin typeface="Produkt Light"/>
                <a:ea typeface="Produkt Light"/>
                <a:cs typeface="Produkt Light"/>
                <a:sym typeface="Produkt Light"/>
              </a:defRPr>
            </a:lvl3pPr>
            <a:lvl4pPr marL="1748788" indent="-377188" defTabSz="825500">
              <a:spcBef>
                <a:spcPts val="0"/>
              </a:spcBef>
              <a:defRPr sz="3300">
                <a:latin typeface="Produkt Light"/>
                <a:ea typeface="Produkt Light"/>
                <a:cs typeface="Produkt Light"/>
                <a:sym typeface="Produkt Light"/>
              </a:defRPr>
            </a:lvl4pPr>
            <a:lvl5pPr marL="2205988" indent="-377188" defTabSz="825500">
              <a:spcBef>
                <a:spcPts val="0"/>
              </a:spcBef>
              <a:defRPr sz="3300">
                <a:latin typeface="Produkt Light"/>
                <a:ea typeface="Produkt Light"/>
                <a:cs typeface="Produkt Light"/>
                <a:sym typeface="Produkt Light"/>
              </a:defRPr>
            </a:lvl5pPr>
          </a:lstStyle>
          <a:p>
            <a:r>
              <a:t>Author and Date</a:t>
            </a:r>
          </a:p>
          <a:p>
            <a:pPr lvl="1"/>
            <a:endParaRPr/>
          </a:p>
          <a:p>
            <a:pPr lvl="2"/>
            <a:endParaRPr/>
          </a:p>
          <a:p>
            <a:pPr lvl="3"/>
            <a:endParaRPr/>
          </a:p>
          <a:p>
            <a:pPr lvl="4"/>
            <a:endParaRPr/>
          </a:p>
        </p:txBody>
      </p:sp>
      <p:sp>
        <p:nvSpPr>
          <p:cNvPr id="23" name="Body Level One…"/>
          <p:cNvSpPr txBox="1">
            <a:spLocks noGrp="1"/>
          </p:cNvSpPr>
          <p:nvPr>
            <p:ph type="body" sz="quarter" idx="22"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Produkt Extralight"/>
                <a:ea typeface="Produkt Extralight"/>
                <a:cs typeface="Produkt Extralight"/>
                <a:sym typeface="Produkt Extralight"/>
              </a:defRPr>
            </a:lvl1pPr>
          </a:lstStyle>
          <a:p>
            <a:r>
              <a:t>Presentation Subtitle</a:t>
            </a:r>
          </a:p>
        </p:txBody>
      </p:sp>
      <p:sp>
        <p:nvSpPr>
          <p:cNvPr id="24" name="Presentation Title"/>
          <p:cNvSpPr txBox="1">
            <a:spLocks noGrp="1"/>
          </p:cNvSpPr>
          <p:nvPr>
            <p:ph type="title" hasCustomPrompt="1"/>
          </p:nvPr>
        </p:nvSpPr>
        <p:spPr>
          <a:xfrm>
            <a:off x="1206500" y="2611945"/>
            <a:ext cx="21971000" cy="4648202"/>
          </a:xfrm>
          <a:prstGeom prst="rect">
            <a:avLst/>
          </a:prstGeom>
        </p:spPr>
        <p:txBody>
          <a:bodyPr anchor="b"/>
          <a:lstStyle>
            <a:lvl1pPr defTabSz="355600">
              <a:defRPr sz="12000" spc="-119"/>
            </a:lvl1pPr>
          </a:lstStyle>
          <a:p>
            <a:r>
              <a:t>Presentation Title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108" name="Body Level One…"/>
          <p:cNvSpPr txBox="1">
            <a:spLocks noGrp="1"/>
          </p:cNvSpPr>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r>
              <a:t>Agenda Subtitle</a:t>
            </a:r>
          </a:p>
          <a:p>
            <a:pPr lvl="1"/>
            <a:endParaRPr/>
          </a:p>
          <a:p>
            <a:pPr lvl="2"/>
            <a:endParaRPr/>
          </a:p>
          <a:p>
            <a:pPr lvl="3"/>
            <a:endParaRPr/>
          </a:p>
          <a:p>
            <a:pPr lvl="4"/>
            <a:endParaRPr/>
          </a:p>
        </p:txBody>
      </p:sp>
      <p:sp>
        <p:nvSpPr>
          <p:cNvPr id="109" name="Body Level One…"/>
          <p:cNvSpPr txBox="1">
            <a:spLocks noGrp="1"/>
          </p:cNvSpPr>
          <p:nvPr>
            <p:ph type="body" idx="21" hasCustomPrompt="1"/>
          </p:nvPr>
        </p:nvSpPr>
        <p:spPr>
          <a:xfrm>
            <a:off x="1206500" y="4248503"/>
            <a:ext cx="21971000" cy="8256014"/>
          </a:xfrm>
          <a:prstGeom prst="rect">
            <a:avLst/>
          </a:prstGeom>
        </p:spPr>
        <p:txBody>
          <a:bodyPr/>
          <a:lstStyle>
            <a:lvl1pPr marL="0" indent="0" defTabSz="825500">
              <a:spcBef>
                <a:spcPts val="6000"/>
              </a:spcBef>
              <a:buSzTx/>
              <a:buNone/>
              <a:defRPr sz="5000"/>
            </a:lvl1pPr>
          </a:lstStyle>
          <a:p>
            <a:r>
              <a:t>Agenda Topics</a:t>
            </a:r>
          </a:p>
        </p:txBody>
      </p:sp>
      <p:sp>
        <p:nvSpPr>
          <p:cNvPr id="110" name="Agenda Title"/>
          <p:cNvSpPr txBox="1">
            <a:spLocks noGrp="1"/>
          </p:cNvSpPr>
          <p:nvPr>
            <p:ph type="title" hasCustomPrompt="1"/>
          </p:nvPr>
        </p:nvSpPr>
        <p:spPr>
          <a:xfrm>
            <a:off x="1206500" y="635000"/>
            <a:ext cx="21971000" cy="1689100"/>
          </a:xfrm>
          <a:prstGeom prst="rect">
            <a:avLst/>
          </a:prstGeom>
        </p:spPr>
        <p:txBody>
          <a:bodyPr/>
          <a:lstStyle/>
          <a:p>
            <a:r>
              <a:t>Agenda Title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8" name="Body Level One…"/>
          <p:cNvSpPr txBox="1">
            <a:spLocks noGrp="1"/>
          </p:cNvSpPr>
          <p:nvPr>
            <p:ph type="body" sz="half" idx="1" hasCustomPrompt="1"/>
          </p:nvPr>
        </p:nvSpPr>
        <p:spPr>
          <a:xfrm>
            <a:off x="1206500" y="4191644"/>
            <a:ext cx="21971000" cy="4089403"/>
          </a:xfrm>
          <a:prstGeom prst="rect">
            <a:avLst/>
          </a:prstGeom>
        </p:spPr>
        <p:txBody>
          <a:bodyPr anchor="ctr"/>
          <a:lstStyle>
            <a:lvl1pPr marL="0" indent="0" algn="ctr">
              <a:lnSpc>
                <a:spcPct val="90000"/>
              </a:lnSpc>
              <a:spcBef>
                <a:spcPts val="0"/>
              </a:spcBef>
              <a:buSzTx/>
              <a:buNone/>
              <a:defRPr sz="12000" spc="-119">
                <a:latin typeface="Produkt Extralight"/>
                <a:ea typeface="Produkt Extralight"/>
                <a:cs typeface="Produkt Extralight"/>
                <a:sym typeface="Produkt Extralight"/>
              </a:defRPr>
            </a:lvl1pPr>
            <a:lvl2pPr marL="0" indent="0" algn="ctr">
              <a:lnSpc>
                <a:spcPct val="90000"/>
              </a:lnSpc>
              <a:spcBef>
                <a:spcPts val="0"/>
              </a:spcBef>
              <a:buSzTx/>
              <a:buNone/>
              <a:defRPr sz="12000" spc="-119">
                <a:latin typeface="Produkt Extralight"/>
                <a:ea typeface="Produkt Extralight"/>
                <a:cs typeface="Produkt Extralight"/>
                <a:sym typeface="Produkt Extralight"/>
              </a:defRPr>
            </a:lvl2pPr>
            <a:lvl3pPr marL="0" indent="0" algn="ctr">
              <a:lnSpc>
                <a:spcPct val="90000"/>
              </a:lnSpc>
              <a:spcBef>
                <a:spcPts val="0"/>
              </a:spcBef>
              <a:buSzTx/>
              <a:buNone/>
              <a:defRPr sz="12000" spc="-119">
                <a:latin typeface="Produkt Extralight"/>
                <a:ea typeface="Produkt Extralight"/>
                <a:cs typeface="Produkt Extralight"/>
                <a:sym typeface="Produkt Extralight"/>
              </a:defRPr>
            </a:lvl3pPr>
            <a:lvl4pPr marL="0" indent="0" algn="ctr">
              <a:lnSpc>
                <a:spcPct val="90000"/>
              </a:lnSpc>
              <a:spcBef>
                <a:spcPts val="0"/>
              </a:spcBef>
              <a:buSzTx/>
              <a:buNone/>
              <a:defRPr sz="12000" spc="-119">
                <a:latin typeface="Produkt Extralight"/>
                <a:ea typeface="Produkt Extralight"/>
                <a:cs typeface="Produkt Extralight"/>
                <a:sym typeface="Produkt Extralight"/>
              </a:defRPr>
            </a:lvl4pPr>
            <a:lvl5pPr marL="0" indent="0" algn="ctr">
              <a:lnSpc>
                <a:spcPct val="90000"/>
              </a:lnSpc>
              <a:spcBef>
                <a:spcPts val="0"/>
              </a:spcBef>
              <a:buSzTx/>
              <a:buNone/>
              <a:defRPr sz="12000" spc="-119">
                <a:latin typeface="Produkt Extralight"/>
                <a:ea typeface="Produkt Extralight"/>
                <a:cs typeface="Produkt Extralight"/>
                <a:sym typeface="Produkt Extralight"/>
              </a:defRPr>
            </a:lvl5pPr>
          </a:lstStyle>
          <a:p>
            <a:r>
              <a:t>Statement</a:t>
            </a:r>
          </a:p>
          <a:p>
            <a:pPr lvl="1"/>
            <a:endParaRPr/>
          </a:p>
          <a:p>
            <a:pPr lvl="2"/>
            <a:endParaRPr/>
          </a:p>
          <a:p>
            <a:pPr lvl="3"/>
            <a:endParaRPr/>
          </a:p>
          <a:p>
            <a:pPr lvl="4"/>
            <a:endParaRP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ig Fac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 name="Body Level One…"/>
          <p:cNvSpPr txBox="1">
            <a:spLocks noGrp="1"/>
          </p:cNvSpPr>
          <p:nvPr>
            <p:ph type="body" idx="1" hasCustomPrompt="1"/>
          </p:nvPr>
        </p:nvSpPr>
        <p:spPr>
          <a:xfrm>
            <a:off x="1206500" y="1207360"/>
            <a:ext cx="21971000" cy="7351453"/>
          </a:xfrm>
          <a:prstGeom prst="rect">
            <a:avLst/>
          </a:prstGeom>
        </p:spPr>
        <p:txBody>
          <a:bodyPr anchor="b"/>
          <a:lstStyle>
            <a:lvl1pPr marL="0" indent="0" algn="ctr">
              <a:lnSpc>
                <a:spcPct val="90000"/>
              </a:lnSpc>
              <a:spcBef>
                <a:spcPts val="0"/>
              </a:spcBef>
              <a:buSzTx/>
              <a:buNone/>
              <a:defRPr sz="35000" spc="-1750">
                <a:latin typeface="Produkt Extralight"/>
                <a:ea typeface="Produkt Extralight"/>
                <a:cs typeface="Produkt Extralight"/>
                <a:sym typeface="Produkt Extralight"/>
              </a:defRPr>
            </a:lvl1pPr>
            <a:lvl2pPr marL="0" indent="0" algn="ctr">
              <a:lnSpc>
                <a:spcPct val="90000"/>
              </a:lnSpc>
              <a:spcBef>
                <a:spcPts val="0"/>
              </a:spcBef>
              <a:buSzTx/>
              <a:buNone/>
              <a:defRPr sz="35000" spc="-1750">
                <a:latin typeface="Produkt Extralight"/>
                <a:ea typeface="Produkt Extralight"/>
                <a:cs typeface="Produkt Extralight"/>
                <a:sym typeface="Produkt Extralight"/>
              </a:defRPr>
            </a:lvl2pPr>
            <a:lvl3pPr marL="0" indent="0" algn="ctr">
              <a:lnSpc>
                <a:spcPct val="90000"/>
              </a:lnSpc>
              <a:spcBef>
                <a:spcPts val="0"/>
              </a:spcBef>
              <a:buSzTx/>
              <a:buNone/>
              <a:defRPr sz="35000" spc="-1750">
                <a:latin typeface="Produkt Extralight"/>
                <a:ea typeface="Produkt Extralight"/>
                <a:cs typeface="Produkt Extralight"/>
                <a:sym typeface="Produkt Extralight"/>
              </a:defRPr>
            </a:lvl3pPr>
            <a:lvl4pPr marL="0" indent="0" algn="ctr">
              <a:lnSpc>
                <a:spcPct val="90000"/>
              </a:lnSpc>
              <a:spcBef>
                <a:spcPts val="0"/>
              </a:spcBef>
              <a:buSzTx/>
              <a:buNone/>
              <a:defRPr sz="35000" spc="-1750">
                <a:latin typeface="Produkt Extralight"/>
                <a:ea typeface="Produkt Extralight"/>
                <a:cs typeface="Produkt Extralight"/>
                <a:sym typeface="Produkt Extralight"/>
              </a:defRPr>
            </a:lvl4pPr>
            <a:lvl5pPr marL="0" indent="0" algn="ctr">
              <a:lnSpc>
                <a:spcPct val="90000"/>
              </a:lnSpc>
              <a:spcBef>
                <a:spcPts val="0"/>
              </a:spcBef>
              <a:buSzTx/>
              <a:buNone/>
              <a:defRPr sz="35000" spc="-1750">
                <a:latin typeface="Produkt Extralight"/>
                <a:ea typeface="Produkt Extralight"/>
                <a:cs typeface="Produkt Extralight"/>
                <a:sym typeface="Produkt Extralight"/>
              </a:defRPr>
            </a:lvl5pPr>
          </a:lstStyle>
          <a:p>
            <a:r>
              <a:t>100%</a:t>
            </a:r>
          </a:p>
          <a:p>
            <a:pPr lvl="1"/>
            <a:endParaRPr/>
          </a:p>
          <a:p>
            <a:pPr lvl="2"/>
            <a:endParaRPr/>
          </a:p>
          <a:p>
            <a:pPr lvl="3"/>
            <a:endParaRPr/>
          </a:p>
          <a:p>
            <a:pPr lvl="4"/>
            <a:endParaRPr/>
          </a:p>
        </p:txBody>
      </p:sp>
      <p:sp>
        <p:nvSpPr>
          <p:cNvPr id="127" name="Fact information"/>
          <p:cNvSpPr txBox="1">
            <a:spLocks noGrp="1"/>
          </p:cNvSpPr>
          <p:nvPr>
            <p:ph type="body" sz="quarter" idx="21" hasCustomPrompt="1"/>
          </p:nvPr>
        </p:nvSpPr>
        <p:spPr>
          <a:xfrm>
            <a:off x="1206500" y="8128000"/>
            <a:ext cx="21971000" cy="1079500"/>
          </a:xfrm>
          <a:prstGeom prst="rect">
            <a:avLst/>
          </a:prstGeom>
        </p:spPr>
        <p:txBody>
          <a:bodyPr lIns="45718" tIns="45718" rIns="45718" bIns="45718"/>
          <a:lstStyle>
            <a:lvl1pPr marL="0" indent="0" algn="ctr" defTabSz="825500">
              <a:lnSpc>
                <a:spcPct val="90000"/>
              </a:lnSpc>
              <a:spcBef>
                <a:spcPts val="0"/>
              </a:spcBef>
              <a:buSzTx/>
              <a:buNone/>
              <a:defRPr sz="5500" spc="-99">
                <a:latin typeface="Produkt Extralight"/>
                <a:ea typeface="Produkt Extralight"/>
                <a:cs typeface="Produkt Extralight"/>
                <a:sym typeface="Produkt Extralight"/>
              </a:defRPr>
            </a:lvl1pPr>
          </a:lstStyle>
          <a:p>
            <a:r>
              <a:t>Fact information</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5" name="Body Level One…"/>
          <p:cNvSpPr txBox="1">
            <a:spLocks noGrp="1"/>
          </p:cNvSpPr>
          <p:nvPr>
            <p:ph type="body" sz="quarter" idx="1" hasCustomPrompt="1"/>
          </p:nvPr>
        </p:nvSpPr>
        <p:spPr>
          <a:xfrm>
            <a:off x="5194300" y="4165600"/>
            <a:ext cx="13995400" cy="4428667"/>
          </a:xfrm>
          <a:prstGeom prst="rect">
            <a:avLst/>
          </a:prstGeom>
        </p:spPr>
        <p:txBody>
          <a:bodyPr anchor="b"/>
          <a:lstStyle>
            <a:lvl1pPr marL="254000" indent="-254000">
              <a:lnSpc>
                <a:spcPct val="90000"/>
              </a:lnSpc>
              <a:spcBef>
                <a:spcPts val="0"/>
              </a:spcBef>
              <a:buSzTx/>
              <a:buNone/>
              <a:defRPr sz="9300" spc="-93">
                <a:latin typeface="Produkt Extralight"/>
                <a:ea typeface="Produkt Extralight"/>
                <a:cs typeface="Produkt Extralight"/>
                <a:sym typeface="Produkt Extralight"/>
              </a:defRPr>
            </a:lvl1pPr>
            <a:lvl2pPr marL="254000" indent="0">
              <a:lnSpc>
                <a:spcPct val="90000"/>
              </a:lnSpc>
              <a:spcBef>
                <a:spcPts val="0"/>
              </a:spcBef>
              <a:buSzTx/>
              <a:buNone/>
              <a:defRPr sz="9300" spc="-93">
                <a:latin typeface="Produkt Extralight"/>
                <a:ea typeface="Produkt Extralight"/>
                <a:cs typeface="Produkt Extralight"/>
                <a:sym typeface="Produkt Extralight"/>
              </a:defRPr>
            </a:lvl2pPr>
            <a:lvl3pPr marL="254000" indent="0">
              <a:lnSpc>
                <a:spcPct val="90000"/>
              </a:lnSpc>
              <a:spcBef>
                <a:spcPts val="0"/>
              </a:spcBef>
              <a:buSzTx/>
              <a:buNone/>
              <a:defRPr sz="9300" spc="-93">
                <a:latin typeface="Produkt Extralight"/>
                <a:ea typeface="Produkt Extralight"/>
                <a:cs typeface="Produkt Extralight"/>
                <a:sym typeface="Produkt Extralight"/>
              </a:defRPr>
            </a:lvl3pPr>
            <a:lvl4pPr marL="254000" indent="0">
              <a:lnSpc>
                <a:spcPct val="90000"/>
              </a:lnSpc>
              <a:spcBef>
                <a:spcPts val="0"/>
              </a:spcBef>
              <a:buSzTx/>
              <a:buNone/>
              <a:defRPr sz="9300" spc="-93">
                <a:latin typeface="Produkt Extralight"/>
                <a:ea typeface="Produkt Extralight"/>
                <a:cs typeface="Produkt Extralight"/>
                <a:sym typeface="Produkt Extralight"/>
              </a:defRPr>
            </a:lvl4pPr>
            <a:lvl5pPr marL="254000" indent="0">
              <a:lnSpc>
                <a:spcPct val="90000"/>
              </a:lnSpc>
              <a:spcBef>
                <a:spcPts val="0"/>
              </a:spcBef>
              <a:buSzTx/>
              <a:buNone/>
              <a:defRPr sz="9300" spc="-93">
                <a:latin typeface="Produkt Extralight"/>
                <a:ea typeface="Produkt Extralight"/>
                <a:cs typeface="Produkt Extralight"/>
                <a:sym typeface="Produkt Extralight"/>
              </a:defRPr>
            </a:lvl5pPr>
          </a:lstStyle>
          <a:p>
            <a:r>
              <a:t>“Notable Quote”</a:t>
            </a:r>
          </a:p>
          <a:p>
            <a:pPr lvl="1"/>
            <a:endParaRPr/>
          </a:p>
          <a:p>
            <a:pPr lvl="2"/>
            <a:endParaRPr/>
          </a:p>
          <a:p>
            <a:pPr lvl="3"/>
            <a:endParaRPr/>
          </a:p>
          <a:p>
            <a:pPr lvl="4"/>
            <a:endParaRPr/>
          </a:p>
        </p:txBody>
      </p:sp>
      <p:sp>
        <p:nvSpPr>
          <p:cNvPr id="136" name="Attribution"/>
          <p:cNvSpPr txBox="1">
            <a:spLocks noGrp="1"/>
          </p:cNvSpPr>
          <p:nvPr>
            <p:ph type="body" sz="quarter" idx="21" hasCustomPrompt="1"/>
          </p:nvPr>
        </p:nvSpPr>
        <p:spPr>
          <a:xfrm>
            <a:off x="5456256" y="9559997"/>
            <a:ext cx="13471488" cy="698503"/>
          </a:xfrm>
          <a:prstGeom prst="rect">
            <a:avLst/>
          </a:prstGeom>
        </p:spPr>
        <p:txBody>
          <a:bodyPr lIns="45718" tIns="45718" rIns="45718" bIns="45718"/>
          <a:lstStyle>
            <a:lvl1pPr marL="0" indent="0" defTabSz="825500">
              <a:spcBef>
                <a:spcPts val="0"/>
              </a:spcBef>
              <a:buSzTx/>
              <a:buNone/>
              <a:defRPr sz="3600">
                <a:latin typeface="Produkt Light"/>
                <a:ea typeface="Produkt Light"/>
                <a:cs typeface="Produkt Light"/>
                <a:sym typeface="Produkt Light"/>
              </a:defRPr>
            </a:lvl1pPr>
          </a:lstStyle>
          <a:p>
            <a:r>
              <a:t>Attribution</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44" name="Black and white close-up of curved pieces of paper"/>
          <p:cNvSpPr>
            <a:spLocks noGrp="1"/>
          </p:cNvSpPr>
          <p:nvPr>
            <p:ph type="pic" sz="quarter" idx="21"/>
          </p:nvPr>
        </p:nvSpPr>
        <p:spPr>
          <a:xfrm>
            <a:off x="7353300" y="3632200"/>
            <a:ext cx="9677400" cy="6451600"/>
          </a:xfrm>
          <a:prstGeom prst="rect">
            <a:avLst/>
          </a:prstGeom>
        </p:spPr>
        <p:txBody>
          <a:bodyPr lIns="91439" tIns="45719" rIns="91439" bIns="45719">
            <a:noAutofit/>
          </a:bodyPr>
          <a:lstStyle/>
          <a:p>
            <a:endParaRPr/>
          </a:p>
        </p:txBody>
      </p:sp>
      <p:sp>
        <p:nvSpPr>
          <p:cNvPr id="145" name="Grey disc against a grey background"/>
          <p:cNvSpPr>
            <a:spLocks noGrp="1"/>
          </p:cNvSpPr>
          <p:nvPr>
            <p:ph type="pic" sz="quarter" idx="22"/>
          </p:nvPr>
        </p:nvSpPr>
        <p:spPr>
          <a:xfrm>
            <a:off x="14897100" y="3632200"/>
            <a:ext cx="9131300" cy="6457073"/>
          </a:xfrm>
          <a:prstGeom prst="rect">
            <a:avLst/>
          </a:prstGeom>
        </p:spPr>
        <p:txBody>
          <a:bodyPr lIns="91439" tIns="45719" rIns="91439" bIns="45719">
            <a:noAutofit/>
          </a:bodyPr>
          <a:lstStyle/>
          <a:p>
            <a:endParaRPr/>
          </a:p>
        </p:txBody>
      </p:sp>
      <p:sp>
        <p:nvSpPr>
          <p:cNvPr id="146" name="Abstract image of two grey discs intersecting"/>
          <p:cNvSpPr>
            <a:spLocks noGrp="1"/>
          </p:cNvSpPr>
          <p:nvPr>
            <p:ph type="pic" sz="half" idx="23"/>
          </p:nvPr>
        </p:nvSpPr>
        <p:spPr>
          <a:xfrm>
            <a:off x="-749300" y="3632200"/>
            <a:ext cx="11303000" cy="6451600"/>
          </a:xfrm>
          <a:prstGeom prst="rect">
            <a:avLst/>
          </a:prstGeom>
        </p:spPr>
        <p:txBody>
          <a:bodyPr lIns="91439" tIns="45719" rIns="91439" bIns="45719">
            <a:noAutofit/>
          </a:bodyPr>
          <a:lstStyle/>
          <a:p>
            <a:endParaRPr/>
          </a:p>
        </p:txBody>
      </p:sp>
      <p:sp>
        <p:nvSpPr>
          <p:cNvPr id="1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p:bg>
      <p:bgPr>
        <a:solidFill>
          <a:srgbClr val="000000"/>
        </a:solidFill>
        <a:effectLst/>
      </p:bgPr>
    </p:bg>
    <p:spTree>
      <p:nvGrpSpPr>
        <p:cNvPr id="1" name=""/>
        <p:cNvGrpSpPr/>
        <p:nvPr/>
      </p:nvGrpSpPr>
      <p:grpSpPr>
        <a:xfrm>
          <a:off x="0" y="0"/>
          <a:ext cx="0" cy="0"/>
          <a:chOff x="0" y="0"/>
          <a:chExt cx="0" cy="0"/>
        </a:xfrm>
      </p:grpSpPr>
      <p:sp>
        <p:nvSpPr>
          <p:cNvPr id="154" name="Black and white close-up of woven texture"/>
          <p:cNvSpPr>
            <a:spLocks noGrp="1"/>
          </p:cNvSpPr>
          <p:nvPr>
            <p:ph type="pic" idx="21"/>
          </p:nvPr>
        </p:nvSpPr>
        <p:spPr>
          <a:xfrm>
            <a:off x="-38100" y="-1293994"/>
            <a:ext cx="24447500" cy="16295514"/>
          </a:xfrm>
          <a:prstGeom prst="rect">
            <a:avLst/>
          </a:prstGeom>
        </p:spPr>
        <p:txBody>
          <a:bodyPr lIns="91439" tIns="45719" rIns="91439" bIns="45719">
            <a:noAutofit/>
          </a:bodyPr>
          <a:lstStyle/>
          <a:p>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Corridor of an open-air concrete structure under a partly cloudy sky"/>
          <p:cNvSpPr>
            <a:spLocks noGrp="1"/>
          </p:cNvSpPr>
          <p:nvPr>
            <p:ph type="pic" idx="21"/>
          </p:nvPr>
        </p:nvSpPr>
        <p:spPr>
          <a:xfrm>
            <a:off x="8140700" y="0"/>
            <a:ext cx="20574000" cy="137160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333500"/>
            <a:ext cx="9779000" cy="5882274"/>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149476"/>
            <a:ext cx="9779000" cy="5385424"/>
          </a:xfrm>
          <a:prstGeom prst="rect">
            <a:avLst/>
          </a:prstGeom>
        </p:spPr>
        <p:txBody>
          <a:bodyPr/>
          <a:lstStyle>
            <a:lvl1pPr marL="0" indent="0" defTabSz="825500">
              <a:spcBef>
                <a:spcPts val="0"/>
              </a:spcBef>
              <a:buSzTx/>
              <a:buNone/>
              <a:defRPr sz="5500">
                <a:latin typeface="Produkt Extralight"/>
                <a:ea typeface="Produkt Extralight"/>
                <a:cs typeface="Produkt Extralight"/>
                <a:sym typeface="Produkt Extralight"/>
              </a:defRPr>
            </a:lvl1pPr>
            <a:lvl2pPr marL="0" indent="0" defTabSz="825500">
              <a:spcBef>
                <a:spcPts val="0"/>
              </a:spcBef>
              <a:buSzTx/>
              <a:buNone/>
              <a:defRPr sz="5500">
                <a:latin typeface="Produkt Extralight"/>
                <a:ea typeface="Produkt Extralight"/>
                <a:cs typeface="Produkt Extralight"/>
                <a:sym typeface="Produkt Extralight"/>
              </a:defRPr>
            </a:lvl2pPr>
            <a:lvl3pPr marL="0" indent="0" defTabSz="825500">
              <a:spcBef>
                <a:spcPts val="0"/>
              </a:spcBef>
              <a:buSzTx/>
              <a:buNone/>
              <a:defRPr sz="5500">
                <a:latin typeface="Produkt Extralight"/>
                <a:ea typeface="Produkt Extralight"/>
                <a:cs typeface="Produkt Extralight"/>
                <a:sym typeface="Produkt Extralight"/>
              </a:defRPr>
            </a:lvl3pPr>
            <a:lvl4pPr marL="0" indent="0" defTabSz="825500">
              <a:spcBef>
                <a:spcPts val="0"/>
              </a:spcBef>
              <a:buSzTx/>
              <a:buNone/>
              <a:defRPr sz="5500">
                <a:latin typeface="Produkt Extralight"/>
                <a:ea typeface="Produkt Extralight"/>
                <a:cs typeface="Produkt Extralight"/>
                <a:sym typeface="Produkt Extralight"/>
              </a:defRPr>
            </a:lvl4pPr>
            <a:lvl5pPr marL="0" indent="0" defTabSz="825500">
              <a:spcBef>
                <a:spcPts val="0"/>
              </a:spcBef>
              <a:buSzTx/>
              <a:buNone/>
              <a:defRPr sz="5500">
                <a:latin typeface="Produkt Extralight"/>
                <a:ea typeface="Produkt Extralight"/>
                <a:cs typeface="Produkt Extralight"/>
                <a:sym typeface="Produkt Extralight"/>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1206500" y="635000"/>
            <a:ext cx="21971000" cy="1689100"/>
          </a:xfrm>
          <a:prstGeom prst="rect">
            <a:avLst/>
          </a:prstGeom>
        </p:spPr>
        <p:txBody>
          <a:bodyPr/>
          <a:lstStyle/>
          <a:p>
            <a:r>
              <a:t>Slide Title</a:t>
            </a:r>
          </a:p>
        </p:txBody>
      </p:sp>
      <p:sp>
        <p:nvSpPr>
          <p:cNvPr id="43" name="Body Level One…"/>
          <p:cNvSpPr txBox="1">
            <a:spLocks noGrp="1"/>
          </p:cNvSpPr>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r>
              <a:t>Slide Subtitle</a:t>
            </a:r>
          </a:p>
          <a:p>
            <a:pPr lvl="1"/>
            <a:endParaRPr/>
          </a:p>
          <a:p>
            <a:pPr lvl="2"/>
            <a:endParaRPr/>
          </a:p>
          <a:p>
            <a:pPr lvl="3"/>
            <a:endParaRPr/>
          </a:p>
          <a:p>
            <a:pPr lvl="4"/>
            <a:endParaRPr/>
          </a:p>
        </p:txBody>
      </p:sp>
      <p:sp>
        <p:nvSpPr>
          <p:cNvPr id="44" name="Body Level One…"/>
          <p:cNvSpPr txBox="1">
            <a:spLocks noGrp="1"/>
          </p:cNvSpPr>
          <p:nvPr>
            <p:ph type="body" idx="21" hasCustomPrompt="1"/>
          </p:nvPr>
        </p:nvSpPr>
        <p:spPr>
          <a:prstGeom prst="rect">
            <a:avLst/>
          </a:prstGeom>
        </p:spPr>
        <p:txBody>
          <a:bodyPr/>
          <a:lstStyle/>
          <a:p>
            <a:r>
              <a:t>Slide bullet text</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Body Level One…"/>
          <p:cNvSpPr txBox="1">
            <a:spLocks noGrp="1"/>
          </p:cNvSpPr>
          <p:nvPr>
            <p:ph type="body" sz="quarter" idx="1" hasCustomPrompt="1"/>
          </p:nvPr>
        </p:nvSpPr>
        <p:spPr>
          <a:xfrm>
            <a:off x="1206500" y="2324100"/>
            <a:ext cx="9779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r>
              <a:t>Slide Subtitle</a:t>
            </a:r>
          </a:p>
          <a:p>
            <a:pPr lvl="1"/>
            <a:endParaRPr/>
          </a:p>
          <a:p>
            <a:pPr lvl="2"/>
            <a:endParaRPr/>
          </a:p>
          <a:p>
            <a:pPr lvl="3"/>
            <a:endParaRPr/>
          </a:p>
          <a:p>
            <a:pPr lvl="4"/>
            <a:endParaRPr/>
          </a:p>
        </p:txBody>
      </p:sp>
      <p:sp>
        <p:nvSpPr>
          <p:cNvPr id="61" name="View through a mesh-like ceiling under a blue sky"/>
          <p:cNvSpPr>
            <a:spLocks noGrp="1"/>
          </p:cNvSpPr>
          <p:nvPr>
            <p:ph type="pic" idx="21"/>
          </p:nvPr>
        </p:nvSpPr>
        <p:spPr>
          <a:xfrm>
            <a:off x="8140700" y="0"/>
            <a:ext cx="20574000" cy="13716000"/>
          </a:xfrm>
          <a:prstGeom prst="rect">
            <a:avLst/>
          </a:prstGeom>
        </p:spPr>
        <p:txBody>
          <a:bodyPr lIns="91439" tIns="45719" rIns="91439" bIns="45719">
            <a:noAutofit/>
          </a:bodyPr>
          <a:lstStyle/>
          <a:p>
            <a:endParaRPr/>
          </a:p>
        </p:txBody>
      </p:sp>
      <p:sp>
        <p:nvSpPr>
          <p:cNvPr id="62" name="Slide Title"/>
          <p:cNvSpPr txBox="1">
            <a:spLocks noGrp="1"/>
          </p:cNvSpPr>
          <p:nvPr>
            <p:ph type="title" hasCustomPrompt="1"/>
          </p:nvPr>
        </p:nvSpPr>
        <p:spPr>
          <a:xfrm>
            <a:off x="1206500" y="635000"/>
            <a:ext cx="9779000" cy="1689100"/>
          </a:xfrm>
          <a:prstGeom prst="rect">
            <a:avLst/>
          </a:prstGeom>
        </p:spPr>
        <p:txBody>
          <a:bodyPr/>
          <a:lstStyle/>
          <a:p>
            <a:r>
              <a:t>Slide Title</a:t>
            </a:r>
          </a:p>
        </p:txBody>
      </p:sp>
      <p:sp>
        <p:nvSpPr>
          <p:cNvPr id="63" name="Body Level One…"/>
          <p:cNvSpPr txBox="1">
            <a:spLocks noGrp="1"/>
          </p:cNvSpPr>
          <p:nvPr>
            <p:ph type="body" sz="half" idx="22" hasCustomPrompt="1"/>
          </p:nvPr>
        </p:nvSpPr>
        <p:spPr>
          <a:xfrm>
            <a:off x="1206500" y="4248503"/>
            <a:ext cx="9779000" cy="8256631"/>
          </a:xfrm>
          <a:prstGeom prst="rect">
            <a:avLst/>
          </a:prstGeom>
        </p:spPr>
        <p:txBody>
          <a:bodyPr/>
          <a:lstStyle/>
          <a:p>
            <a:r>
              <a:t>Slide bullet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Live Video Small">
    <p:spTree>
      <p:nvGrpSpPr>
        <p:cNvPr id="1" name=""/>
        <p:cNvGrpSpPr/>
        <p:nvPr/>
      </p:nvGrpSpPr>
      <p:grpSpPr>
        <a:xfrm>
          <a:off x="0" y="0"/>
          <a:ext cx="0" cy="0"/>
          <a:chOff x="0" y="0"/>
          <a:chExt cx="0" cy="0"/>
        </a:xfrm>
      </p:grpSpPr>
      <p:sp>
        <p:nvSpPr>
          <p:cNvPr id="71" name="Body Level One…"/>
          <p:cNvSpPr txBox="1">
            <a:spLocks noGrp="1"/>
          </p:cNvSpPr>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r>
              <a:t>Slide Subtitle</a:t>
            </a:r>
          </a:p>
          <a:p>
            <a:pPr lvl="1"/>
            <a:endParaRPr/>
          </a:p>
          <a:p>
            <a:pPr lvl="2"/>
            <a:endParaRPr/>
          </a:p>
          <a:p>
            <a:pPr lvl="3"/>
            <a:endParaRPr/>
          </a:p>
          <a:p>
            <a:pPr lvl="4"/>
            <a:endParaRPr/>
          </a:p>
        </p:txBody>
      </p:sp>
      <p:sp>
        <p:nvSpPr>
          <p:cNvPr id="72" name="Slide Title"/>
          <p:cNvSpPr txBox="1">
            <a:spLocks noGrp="1"/>
          </p:cNvSpPr>
          <p:nvPr>
            <p:ph type="title" hasCustomPrompt="1"/>
          </p:nvPr>
        </p:nvSpPr>
        <p:spPr>
          <a:xfrm>
            <a:off x="1206500" y="635000"/>
            <a:ext cx="21971000" cy="1689100"/>
          </a:xfrm>
          <a:prstGeom prst="rect">
            <a:avLst/>
          </a:prstGeom>
        </p:spPr>
        <p:txBody>
          <a:bodyPr/>
          <a:lstStyle/>
          <a:p>
            <a:r>
              <a:t>Slide Title</a:t>
            </a:r>
          </a:p>
        </p:txBody>
      </p:sp>
      <p:sp>
        <p:nvSpPr>
          <p:cNvPr id="73" name="Body Level One…"/>
          <p:cNvSpPr txBox="1">
            <a:spLocks noGrp="1"/>
          </p:cNvSpPr>
          <p:nvPr>
            <p:ph type="body" sz="half" idx="21" hasCustomPrompt="1"/>
          </p:nvPr>
        </p:nvSpPr>
        <p:spPr>
          <a:xfrm>
            <a:off x="1206500" y="4248503"/>
            <a:ext cx="9779000" cy="8256631"/>
          </a:xfrm>
          <a:prstGeom prst="rect">
            <a:avLst/>
          </a:prstGeom>
        </p:spPr>
        <p:txBody>
          <a:bodyPr/>
          <a:lstStyle/>
          <a:p>
            <a:r>
              <a:t>Slide bullet text</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Live Video Large">
    <p:spTree>
      <p:nvGrpSpPr>
        <p:cNvPr id="1" name=""/>
        <p:cNvGrpSpPr/>
        <p:nvPr/>
      </p:nvGrpSpPr>
      <p:grpSpPr>
        <a:xfrm>
          <a:off x="0" y="0"/>
          <a:ext cx="0" cy="0"/>
          <a:chOff x="0" y="0"/>
          <a:chExt cx="0" cy="0"/>
        </a:xfrm>
      </p:grpSpPr>
      <p:sp>
        <p:nvSpPr>
          <p:cNvPr id="81" name="Body Level One…"/>
          <p:cNvSpPr txBox="1">
            <a:spLocks noGrp="1"/>
          </p:cNvSpPr>
          <p:nvPr>
            <p:ph type="body" sz="quarter" idx="1" hasCustomPrompt="1"/>
          </p:nvPr>
        </p:nvSpPr>
        <p:spPr>
          <a:xfrm>
            <a:off x="1206500" y="2324100"/>
            <a:ext cx="9779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r>
              <a:t>Slide Subtitle</a:t>
            </a:r>
          </a:p>
          <a:p>
            <a:pPr lvl="1"/>
            <a:endParaRPr/>
          </a:p>
          <a:p>
            <a:pPr lvl="2"/>
            <a:endParaRPr/>
          </a:p>
          <a:p>
            <a:pPr lvl="3"/>
            <a:endParaRPr/>
          </a:p>
          <a:p>
            <a:pPr lvl="4"/>
            <a:endParaRPr/>
          </a:p>
        </p:txBody>
      </p:sp>
      <p:sp>
        <p:nvSpPr>
          <p:cNvPr id="82" name="Slide Title"/>
          <p:cNvSpPr txBox="1">
            <a:spLocks noGrp="1"/>
          </p:cNvSpPr>
          <p:nvPr>
            <p:ph type="title" hasCustomPrompt="1"/>
          </p:nvPr>
        </p:nvSpPr>
        <p:spPr>
          <a:xfrm>
            <a:off x="1206500" y="635000"/>
            <a:ext cx="9779000" cy="1689100"/>
          </a:xfrm>
          <a:prstGeom prst="rect">
            <a:avLst/>
          </a:prstGeom>
        </p:spPr>
        <p:txBody>
          <a:bodyPr/>
          <a:lstStyle/>
          <a:p>
            <a:r>
              <a:t>Slide Title</a:t>
            </a:r>
          </a:p>
        </p:txBody>
      </p:sp>
      <p:sp>
        <p:nvSpPr>
          <p:cNvPr id="83" name="Body Level One…"/>
          <p:cNvSpPr txBox="1">
            <a:spLocks noGrp="1"/>
          </p:cNvSpPr>
          <p:nvPr>
            <p:ph type="body" sz="half" idx="21" hasCustomPrompt="1"/>
          </p:nvPr>
        </p:nvSpPr>
        <p:spPr>
          <a:xfrm>
            <a:off x="1206500" y="4248503"/>
            <a:ext cx="9779000" cy="8256631"/>
          </a:xfrm>
          <a:prstGeom prst="rect">
            <a:avLst/>
          </a:prstGeom>
        </p:spPr>
        <p:txBody>
          <a:bodyPr/>
          <a:lstStyle/>
          <a:p>
            <a:r>
              <a:t>Slide bullet text</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1" name="Section Title"/>
          <p:cNvSpPr txBox="1">
            <a:spLocks noGrp="1"/>
          </p:cNvSpPr>
          <p:nvPr>
            <p:ph type="title" hasCustomPrompt="1"/>
          </p:nvPr>
        </p:nvSpPr>
        <p:spPr>
          <a:xfrm>
            <a:off x="1206500" y="3906899"/>
            <a:ext cx="21971005" cy="4648203"/>
          </a:xfrm>
          <a:prstGeom prst="rect">
            <a:avLst/>
          </a:prstGeom>
        </p:spPr>
        <p:txBody>
          <a:bodyPr anchor="ctr"/>
          <a:lstStyle>
            <a:lvl1pPr>
              <a:defRPr sz="12000" spc="-119"/>
            </a:lvl1pPr>
          </a:lstStyle>
          <a:p>
            <a:r>
              <a:t>Section Title</a:t>
            </a:r>
          </a:p>
        </p:txBody>
      </p:sp>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99" name="Slide Title"/>
          <p:cNvSpPr txBox="1">
            <a:spLocks noGrp="1"/>
          </p:cNvSpPr>
          <p:nvPr>
            <p:ph type="title" hasCustomPrompt="1"/>
          </p:nvPr>
        </p:nvSpPr>
        <p:spPr>
          <a:xfrm>
            <a:off x="1206500" y="635000"/>
            <a:ext cx="21971000" cy="1689100"/>
          </a:xfrm>
          <a:prstGeom prst="rect">
            <a:avLst/>
          </a:prstGeom>
        </p:spPr>
        <p:txBody>
          <a:bodyPr/>
          <a:lstStyle/>
          <a:p>
            <a:r>
              <a:t>Slide Title</a:t>
            </a:r>
          </a:p>
        </p:txBody>
      </p:sp>
      <p:sp>
        <p:nvSpPr>
          <p:cNvPr id="100" name="Body Level One…"/>
          <p:cNvSpPr txBox="1">
            <a:spLocks noGrp="1"/>
          </p:cNvSpPr>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r>
              <a:t>Slide Subtitle</a:t>
            </a:r>
          </a:p>
          <a:p>
            <a:pPr lvl="1"/>
            <a:endParaRPr/>
          </a:p>
          <a:p>
            <a:pPr lvl="2"/>
            <a:endParaRPr/>
          </a:p>
          <a:p>
            <a:pPr lvl="3"/>
            <a:endParaRPr/>
          </a:p>
          <a:p>
            <a:pPr lvl="4"/>
            <a:endParaRP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8"/>
          <a:srcRect/>
          <a:stretch>
            <a:fillRect/>
          </a:stretch>
        </a:blipFill>
        <a:effectLst/>
      </p:bgPr>
    </p:bg>
    <p:spTree>
      <p:nvGrpSpPr>
        <p:cNvPr id="1" name=""/>
        <p:cNvGrpSpPr/>
        <p:nvPr/>
      </p:nvGrpSpPr>
      <p:grpSpPr>
        <a:xfrm>
          <a:off x="0" y="0"/>
          <a:ext cx="0" cy="0"/>
          <a:chOff x="0" y="0"/>
          <a:chExt cx="0" cy="0"/>
        </a:xfrm>
      </p:grpSpPr>
      <p:sp>
        <p:nvSpPr>
          <p:cNvPr id="2" name="Body Level One…"/>
          <p:cNvSpPr txBox="1">
            <a:spLocks noGrp="1"/>
          </p:cNvSpPr>
          <p:nvPr>
            <p:ph type="body" idx="1" hasCustomPrompt="1"/>
          </p:nvPr>
        </p:nvSpPr>
        <p:spPr>
          <a:xfrm>
            <a:off x="1206500" y="4260641"/>
            <a:ext cx="21971000" cy="82560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3" name="Title Text"/>
          <p:cNvSpPr txBox="1">
            <a:spLocks noGrp="1"/>
          </p:cNvSpPr>
          <p:nvPr>
            <p:ph type="title"/>
          </p:nvPr>
        </p:nvSpPr>
        <p:spPr>
          <a:xfrm>
            <a:off x="3653366" y="2743200"/>
            <a:ext cx="19507201" cy="15174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Slide Number"/>
          <p:cNvSpPr txBox="1">
            <a:spLocks noGrp="1"/>
          </p:cNvSpPr>
          <p:nvPr>
            <p:ph type="sldNum" sz="quarter" idx="2"/>
          </p:nvPr>
        </p:nvSpPr>
        <p:spPr>
          <a:xfrm>
            <a:off x="23558499" y="12458700"/>
            <a:ext cx="388621" cy="429261"/>
          </a:xfrm>
          <a:prstGeom prst="rect">
            <a:avLst/>
          </a:prstGeom>
          <a:ln w="12700">
            <a:miter lim="400000"/>
          </a:ln>
        </p:spPr>
        <p:txBody>
          <a:bodyPr wrap="none" lIns="50800" tIns="50800" rIns="50800" bIns="50800" anchor="b">
            <a:spAutoFit/>
          </a:bodyPr>
          <a:lstStyle>
            <a:lvl1pPr algn="r" defTabSz="584200">
              <a:spcBef>
                <a:spcPts val="0"/>
              </a:spcBef>
              <a:defRPr sz="2000">
                <a:solidFill>
                  <a:srgbClr val="FFFFFF"/>
                </a:solidFill>
                <a:latin typeface="Graphik"/>
                <a:ea typeface="Graphik"/>
                <a:cs typeface="Graphik"/>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transition spd="med"/>
  <p:txStyles>
    <p:titleStyle>
      <a:lvl1pPr marL="0" marR="0" indent="0" algn="l" defTabSz="2438337"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Produkt Extralight"/>
          <a:ea typeface="Produkt Extralight"/>
          <a:cs typeface="Produkt Extralight"/>
          <a:sym typeface="Produkt Extralight"/>
        </a:defRPr>
      </a:lvl1pPr>
      <a:lvl2pPr marL="0" marR="0" indent="0" algn="l" defTabSz="2438337"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Produkt Extralight"/>
          <a:ea typeface="Produkt Extralight"/>
          <a:cs typeface="Produkt Extralight"/>
          <a:sym typeface="Produkt Extralight"/>
        </a:defRPr>
      </a:lvl2pPr>
      <a:lvl3pPr marL="0" marR="0" indent="0" algn="l" defTabSz="2438337"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Produkt Extralight"/>
          <a:ea typeface="Produkt Extralight"/>
          <a:cs typeface="Produkt Extralight"/>
          <a:sym typeface="Produkt Extralight"/>
        </a:defRPr>
      </a:lvl3pPr>
      <a:lvl4pPr marL="0" marR="0" indent="0" algn="l" defTabSz="2438337"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Produkt Extralight"/>
          <a:ea typeface="Produkt Extralight"/>
          <a:cs typeface="Produkt Extralight"/>
          <a:sym typeface="Produkt Extralight"/>
        </a:defRPr>
      </a:lvl4pPr>
      <a:lvl5pPr marL="0" marR="0" indent="0" algn="l" defTabSz="2438337"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Produkt Extralight"/>
          <a:ea typeface="Produkt Extralight"/>
          <a:cs typeface="Produkt Extralight"/>
          <a:sym typeface="Produkt Extralight"/>
        </a:defRPr>
      </a:lvl5pPr>
      <a:lvl6pPr marL="0" marR="0" indent="0" algn="l" defTabSz="2438337"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Produkt Extralight"/>
          <a:ea typeface="Produkt Extralight"/>
          <a:cs typeface="Produkt Extralight"/>
          <a:sym typeface="Produkt Extralight"/>
        </a:defRPr>
      </a:lvl6pPr>
      <a:lvl7pPr marL="0" marR="0" indent="0" algn="l" defTabSz="2438337"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Produkt Extralight"/>
          <a:ea typeface="Produkt Extralight"/>
          <a:cs typeface="Produkt Extralight"/>
          <a:sym typeface="Produkt Extralight"/>
        </a:defRPr>
      </a:lvl7pPr>
      <a:lvl8pPr marL="0" marR="0" indent="0" algn="l" defTabSz="2438337"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Produkt Extralight"/>
          <a:ea typeface="Produkt Extralight"/>
          <a:cs typeface="Produkt Extralight"/>
          <a:sym typeface="Produkt Extralight"/>
        </a:defRPr>
      </a:lvl8pPr>
      <a:lvl9pPr marL="0" marR="0" indent="0" algn="l" defTabSz="2438337" rtl="0" latinLnBrk="0">
        <a:lnSpc>
          <a:spcPct val="90000"/>
        </a:lnSpc>
        <a:spcBef>
          <a:spcPts val="0"/>
        </a:spcBef>
        <a:spcAft>
          <a:spcPts val="0"/>
        </a:spcAft>
        <a:buClrTx/>
        <a:buSzTx/>
        <a:buFontTx/>
        <a:buNone/>
        <a:tabLst/>
        <a:defRPr sz="10000" b="0" i="0" u="none" strike="noStrike" cap="none" spc="-100" baseline="0">
          <a:solidFill>
            <a:srgbClr val="FFFFFF"/>
          </a:solidFill>
          <a:uFillTx/>
          <a:latin typeface="Produkt Extralight"/>
          <a:ea typeface="Produkt Extralight"/>
          <a:cs typeface="Produkt Extralight"/>
          <a:sym typeface="Produkt Extralight"/>
        </a:defRPr>
      </a:lvl9pPr>
    </p:titleStyle>
    <p:bodyStyle>
      <a:lvl1pPr marL="457200" marR="0" indent="-457200" algn="l" defTabSz="2438337"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1pPr>
      <a:lvl2pPr marL="914400" marR="0" indent="-457200" algn="l" defTabSz="2438337"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2pPr>
      <a:lvl3pPr marL="1371600" marR="0" indent="-457200" algn="l" defTabSz="2438337"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3pPr>
      <a:lvl4pPr marL="1828800" marR="0" indent="-457200" algn="l" defTabSz="2438337"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4pPr>
      <a:lvl5pPr marL="2286000" marR="0" indent="-457200" algn="l" defTabSz="2438337"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5pPr>
      <a:lvl6pPr marL="2743200" marR="0" indent="-457200" algn="l" defTabSz="2438337"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6pPr>
      <a:lvl7pPr marL="3200400" marR="0" indent="-457200" algn="l" defTabSz="2438337"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7pPr>
      <a:lvl8pPr marL="3657600" marR="0" indent="-457200" algn="l" defTabSz="2438337"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8pPr>
      <a:lvl9pPr marL="4114800" marR="0" indent="-457200" algn="l" defTabSz="2438337" rtl="0" latinLnBrk="0">
        <a:lnSpc>
          <a:spcPct val="100000"/>
        </a:lnSpc>
        <a:spcBef>
          <a:spcPts val="4700"/>
        </a:spcBef>
        <a:spcAft>
          <a:spcPts val="0"/>
        </a:spcAft>
        <a:buClrTx/>
        <a:buSzPct val="100000"/>
        <a:buFontTx/>
        <a:buChar char="•"/>
        <a:tabLst/>
        <a:defRPr sz="4000" b="0" i="0" u="none" strike="noStrike" cap="none" spc="0" baseline="0">
          <a:solidFill>
            <a:srgbClr val="FFFFFF"/>
          </a:solidFill>
          <a:uFillTx/>
          <a:latin typeface="Graphik Light"/>
          <a:ea typeface="Graphik Light"/>
          <a:cs typeface="Graphik Light"/>
          <a:sym typeface="Graphik Light"/>
        </a:defRPr>
      </a:lvl9pPr>
    </p:bodyStyle>
    <p:otherStyle>
      <a:lvl1pPr marL="0" marR="0" indent="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1pPr>
      <a:lvl2pPr marL="0" marR="0" indent="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2pPr>
      <a:lvl3pPr marL="0" marR="0" indent="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3pPr>
      <a:lvl4pPr marL="0" marR="0" indent="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4pPr>
      <a:lvl5pPr marL="0" marR="0" indent="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5pPr>
      <a:lvl6pPr marL="0" marR="0" indent="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6pPr>
      <a:lvl7pPr marL="0" marR="0" indent="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7pPr>
      <a:lvl8pPr marL="0" marR="0" indent="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8pPr>
      <a:lvl9pPr marL="0" marR="0" indent="0" algn="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Abstract"/>
          <p:cNvSpPr txBox="1">
            <a:spLocks noGrp="1"/>
          </p:cNvSpPr>
          <p:nvPr>
            <p:ph type="title"/>
          </p:nvPr>
        </p:nvSpPr>
        <p:spPr>
          <a:xfrm>
            <a:off x="3489306" y="1043804"/>
            <a:ext cx="13284652" cy="1689101"/>
          </a:xfrm>
          <a:prstGeom prst="rect">
            <a:avLst/>
          </a:prstGeom>
        </p:spPr>
        <p:txBody>
          <a:bodyPr/>
          <a:lstStyle>
            <a:lvl1pPr algn="ctr">
              <a:defRPr sz="7500" spc="-75">
                <a:solidFill>
                  <a:schemeClr val="accent5">
                    <a:satOff val="-49627"/>
                    <a:lumOff val="-16509"/>
                  </a:schemeClr>
                </a:solidFill>
              </a:defRPr>
            </a:lvl1pPr>
          </a:lstStyle>
          <a:p>
            <a:r>
              <a:t>Abstract</a:t>
            </a:r>
          </a:p>
        </p:txBody>
      </p:sp>
      <p:sp>
        <p:nvSpPr>
          <p:cNvPr id="181" name="Body Level One…"/>
          <p:cNvSpPr txBox="1">
            <a:spLocks noGrp="1"/>
          </p:cNvSpPr>
          <p:nvPr>
            <p:ph type="body" idx="22"/>
          </p:nvPr>
        </p:nvSpPr>
        <p:spPr>
          <a:xfrm>
            <a:off x="888905" y="3071498"/>
            <a:ext cx="22288596" cy="94047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02336" indent="-402336" algn="just" defTabSz="2145736">
              <a:spcBef>
                <a:spcPts val="4100"/>
              </a:spcBef>
              <a:defRPr sz="3432"/>
            </a:pPr>
            <a:r>
              <a:t>Electrocardiogram (ECG) signal classification is fundamental for diagnosing cardiovascular diseases. </a:t>
            </a:r>
          </a:p>
          <a:p>
            <a:pPr marL="402336" indent="-402336" algn="just" defTabSz="2145736">
              <a:spcBef>
                <a:spcPts val="4100"/>
              </a:spcBef>
              <a:defRPr sz="3432"/>
            </a:pPr>
            <a:r>
              <a:t>However, ECG signals are prone to noise interference, complicating accurate classification. </a:t>
            </a:r>
          </a:p>
          <a:p>
            <a:pPr marL="402336" indent="-402336" algn="just" defTabSz="2145736">
              <a:spcBef>
                <a:spcPts val="4100"/>
              </a:spcBef>
              <a:defRPr sz="3432"/>
            </a:pPr>
            <a:r>
              <a:t>This paper presents an approach combining denoising techniques and feature learning to improve ECG signal classification accuracy. </a:t>
            </a:r>
          </a:p>
          <a:p>
            <a:pPr marL="0" indent="0" algn="just" defTabSz="2145736">
              <a:spcBef>
                <a:spcPts val="4100"/>
              </a:spcBef>
              <a:buSzTx/>
              <a:buNone/>
              <a:defRPr sz="3432"/>
            </a:pPr>
            <a:r>
              <a:rPr>
                <a:solidFill>
                  <a:schemeClr val="accent3"/>
                </a:solidFill>
              </a:rPr>
              <a:t>Objective: </a:t>
            </a:r>
            <a:r>
              <a:t>Enhance accuracy of ECG signal classification for cardiovascular disease diagnosis.</a:t>
            </a:r>
          </a:p>
          <a:p>
            <a:pPr marL="0" indent="0" algn="just" defTabSz="2145736">
              <a:spcBef>
                <a:spcPts val="4100"/>
              </a:spcBef>
              <a:buSzTx/>
              <a:buNone/>
              <a:defRPr sz="3432"/>
            </a:pPr>
            <a:r>
              <a:rPr>
                <a:solidFill>
                  <a:schemeClr val="accent3"/>
                </a:solidFill>
              </a:rPr>
              <a:t>Method: </a:t>
            </a:r>
            <a:r>
              <a:t>Combine denoising techniques with advanced feature learning.</a:t>
            </a:r>
          </a:p>
          <a:p>
            <a:pPr marL="0" indent="0" algn="just" defTabSz="2145736">
              <a:spcBef>
                <a:spcPts val="4100"/>
              </a:spcBef>
              <a:buSzTx/>
              <a:buNone/>
              <a:defRPr sz="3432"/>
            </a:pPr>
            <a:r>
              <a:rPr>
                <a:solidFill>
                  <a:schemeClr val="accent3"/>
                </a:solidFill>
              </a:rPr>
              <a:t>Denoising Techniques: </a:t>
            </a:r>
            <a:r>
              <a:t>Develop effective methods to remove noise from ECG signals.</a:t>
            </a:r>
          </a:p>
          <a:p>
            <a:pPr marL="0" indent="0" algn="just" defTabSz="2145736">
              <a:spcBef>
                <a:spcPts val="4100"/>
              </a:spcBef>
              <a:buSzTx/>
              <a:buNone/>
              <a:defRPr sz="3432"/>
            </a:pPr>
            <a:r>
              <a:rPr>
                <a:solidFill>
                  <a:schemeClr val="accent3"/>
                </a:solidFill>
              </a:rPr>
              <a:t>Feature Learning: </a:t>
            </a:r>
            <a:r>
              <a:t>Explore advanced techniques to extract meaningful features from denoised signals.</a:t>
            </a:r>
          </a:p>
          <a:p>
            <a:pPr marL="0" indent="0" algn="just" defTabSz="2145736">
              <a:spcBef>
                <a:spcPts val="4100"/>
              </a:spcBef>
              <a:buSzTx/>
              <a:buNone/>
              <a:defRPr sz="3432"/>
            </a:pPr>
            <a:r>
              <a:rPr>
                <a:solidFill>
                  <a:schemeClr val="accent3"/>
                </a:solidFill>
              </a:rPr>
              <a:t>Improved Accuracy: </a:t>
            </a:r>
            <a:r>
              <a:t>Aim to improve classification accuracy by distinguishing normal and abnormal heart signals.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WhatsApp Image 2024-04-25 at 02.51.46.jpeg" descr="WhatsApp Image 2024-04-25 at 02.51.46.jpeg"/>
          <p:cNvPicPr>
            <a:picLocks noChangeAspect="1"/>
          </p:cNvPicPr>
          <p:nvPr/>
        </p:nvPicPr>
        <p:blipFill>
          <a:blip r:embed="rId2"/>
          <a:stretch>
            <a:fillRect/>
          </a:stretch>
        </p:blipFill>
        <p:spPr>
          <a:xfrm>
            <a:off x="2076818" y="2002713"/>
            <a:ext cx="20230364" cy="9710574"/>
          </a:xfrm>
          <a:prstGeom prst="rect">
            <a:avLst/>
          </a:prstGeom>
          <a:ln w="12700">
            <a:miter lim="400000"/>
          </a:ln>
        </p:spPr>
      </p:pic>
      <p:sp>
        <p:nvSpPr>
          <p:cNvPr id="215" name="Accuracy of LSTM CNN + HKF"/>
          <p:cNvSpPr txBox="1"/>
          <p:nvPr/>
        </p:nvSpPr>
        <p:spPr>
          <a:xfrm>
            <a:off x="6929982" y="12079083"/>
            <a:ext cx="8832102" cy="908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17244">
              <a:lnSpc>
                <a:spcPct val="80000"/>
              </a:lnSpc>
              <a:spcBef>
                <a:spcPts val="0"/>
              </a:spcBef>
              <a:defRPr sz="4900">
                <a:solidFill>
                  <a:srgbClr val="FFFFFF"/>
                </a:solidFill>
                <a:latin typeface="Produkt Extralight"/>
                <a:ea typeface="Produkt Extralight"/>
                <a:cs typeface="Produkt Extralight"/>
                <a:sym typeface="Produkt Extralight"/>
              </a:defRPr>
            </a:lvl1pPr>
          </a:lstStyle>
          <a:p>
            <a:r>
              <a:t>Accuracy of LSTM CNN + HKF</a:t>
            </a:r>
          </a:p>
        </p:txBody>
      </p:sp>
      <p:sp>
        <p:nvSpPr>
          <p:cNvPr id="216" name="Results"/>
          <p:cNvSpPr txBox="1"/>
          <p:nvPr/>
        </p:nvSpPr>
        <p:spPr>
          <a:xfrm>
            <a:off x="8247484" y="805799"/>
            <a:ext cx="5272683" cy="10972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17244">
              <a:lnSpc>
                <a:spcPct val="80000"/>
              </a:lnSpc>
              <a:spcBef>
                <a:spcPts val="0"/>
              </a:spcBef>
              <a:defRPr sz="6000">
                <a:solidFill>
                  <a:schemeClr val="accent5">
                    <a:satOff val="-49627"/>
                    <a:lumOff val="-16509"/>
                  </a:schemeClr>
                </a:solidFill>
                <a:latin typeface="Produkt Extralight"/>
                <a:ea typeface="Produkt Extralight"/>
                <a:cs typeface="Produkt Extralight"/>
                <a:sym typeface="Produkt Extralight"/>
              </a:defRPr>
            </a:lvl1pPr>
          </a:lstStyle>
          <a:p>
            <a:r>
              <a:t>Results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WhatsApp Image 2024-04-25 at 00.26.36.jpeg" descr="WhatsApp Image 2024-04-25 at 00.26.36.jpeg"/>
          <p:cNvPicPr>
            <a:picLocks noChangeAspect="1"/>
          </p:cNvPicPr>
          <p:nvPr/>
        </p:nvPicPr>
        <p:blipFill>
          <a:blip r:embed="rId2"/>
          <a:stretch>
            <a:fillRect/>
          </a:stretch>
        </p:blipFill>
        <p:spPr>
          <a:xfrm>
            <a:off x="2302532" y="285797"/>
            <a:ext cx="9140197" cy="9140196"/>
          </a:xfrm>
          <a:prstGeom prst="rect">
            <a:avLst/>
          </a:prstGeom>
          <a:ln w="12700">
            <a:miter lim="400000"/>
          </a:ln>
        </p:spPr>
      </p:pic>
      <p:pic>
        <p:nvPicPr>
          <p:cNvPr id="219" name="WhatsApp Image 2024-04-25 at 00.26.37.jpeg" descr="WhatsApp Image 2024-04-25 at 00.26.37.jpeg"/>
          <p:cNvPicPr>
            <a:picLocks noChangeAspect="1"/>
          </p:cNvPicPr>
          <p:nvPr/>
        </p:nvPicPr>
        <p:blipFill>
          <a:blip r:embed="rId3"/>
          <a:stretch>
            <a:fillRect/>
          </a:stretch>
        </p:blipFill>
        <p:spPr>
          <a:xfrm>
            <a:off x="12709814" y="307119"/>
            <a:ext cx="9097552" cy="9097551"/>
          </a:xfrm>
          <a:prstGeom prst="rect">
            <a:avLst/>
          </a:prstGeom>
          <a:ln w="12700">
            <a:miter lim="400000"/>
          </a:ln>
        </p:spPr>
      </p:pic>
      <p:pic>
        <p:nvPicPr>
          <p:cNvPr id="220" name="accu.png" descr="accu.png"/>
          <p:cNvPicPr>
            <a:picLocks noChangeAspect="1"/>
          </p:cNvPicPr>
          <p:nvPr/>
        </p:nvPicPr>
        <p:blipFill>
          <a:blip r:embed="rId4"/>
          <a:stretch>
            <a:fillRect/>
          </a:stretch>
        </p:blipFill>
        <p:spPr>
          <a:xfrm>
            <a:off x="7545436" y="10304697"/>
            <a:ext cx="9293128" cy="1877213"/>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WhatsApp Image 2024-04-25 at 00.26.37 (1).jpeg" descr="WhatsApp Image 2024-04-25 at 00.26.37 (1).jpeg"/>
          <p:cNvPicPr>
            <a:picLocks noChangeAspect="1"/>
          </p:cNvPicPr>
          <p:nvPr/>
        </p:nvPicPr>
        <p:blipFill>
          <a:blip r:embed="rId2"/>
          <a:stretch>
            <a:fillRect/>
          </a:stretch>
        </p:blipFill>
        <p:spPr>
          <a:xfrm>
            <a:off x="6150106" y="783252"/>
            <a:ext cx="9600478" cy="9600478"/>
          </a:xfrm>
          <a:prstGeom prst="rect">
            <a:avLst/>
          </a:prstGeom>
          <a:ln w="12700">
            <a:miter lim="400000"/>
          </a:ln>
        </p:spPr>
      </p:pic>
      <p:sp>
        <p:nvSpPr>
          <p:cNvPr id="223" name="Fig. 3 gives the confusion matrix that is used to visualize the performance of the classification algorithm."/>
          <p:cNvSpPr txBox="1"/>
          <p:nvPr/>
        </p:nvSpPr>
        <p:spPr>
          <a:xfrm>
            <a:off x="1044528" y="10647163"/>
            <a:ext cx="22968268" cy="1559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17244">
              <a:lnSpc>
                <a:spcPct val="80000"/>
              </a:lnSpc>
              <a:spcBef>
                <a:spcPts val="0"/>
              </a:spcBef>
              <a:defRPr sz="4900">
                <a:solidFill>
                  <a:srgbClr val="FFFFFF"/>
                </a:solidFill>
                <a:latin typeface="Produkt Extralight"/>
                <a:ea typeface="Produkt Extralight"/>
                <a:cs typeface="Produkt Extralight"/>
                <a:sym typeface="Produkt Extralight"/>
              </a:defRPr>
            </a:lvl1pPr>
          </a:lstStyle>
          <a:p>
            <a:r>
              <a:t>Fig. 3 gives the confusion matrix that is used to visualize the performance of the classification algorithm. </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onclusion"/>
          <p:cNvSpPr txBox="1">
            <a:spLocks noGrp="1"/>
          </p:cNvSpPr>
          <p:nvPr>
            <p:ph type="title"/>
          </p:nvPr>
        </p:nvSpPr>
        <p:spPr>
          <a:prstGeom prst="rect">
            <a:avLst/>
          </a:prstGeom>
        </p:spPr>
        <p:txBody>
          <a:bodyPr/>
          <a:lstStyle>
            <a:lvl1pPr defTabSz="2316421">
              <a:defRPr sz="9500">
                <a:solidFill>
                  <a:srgbClr val="EF426D"/>
                </a:solidFill>
              </a:defRPr>
            </a:lvl1pPr>
          </a:lstStyle>
          <a:p>
            <a:r>
              <a:t>Conclusion</a:t>
            </a:r>
          </a:p>
        </p:txBody>
      </p:sp>
      <p:sp>
        <p:nvSpPr>
          <p:cNvPr id="226" name="The challenges in the HKF method include accounting for patient-specific ECG signal variations, managing different levels of noise, capturing both intra- and inter-heartbeat dynamics, adapting to new data through online learning, and handling the unique "/>
          <p:cNvSpPr txBox="1">
            <a:spLocks noGrp="1"/>
          </p:cNvSpPr>
          <p:nvPr>
            <p:ph type="body" sz="half" idx="1"/>
          </p:nvPr>
        </p:nvSpPr>
        <p:spPr>
          <a:xfrm>
            <a:off x="1727827" y="4117737"/>
            <a:ext cx="17951808" cy="5480526"/>
          </a:xfrm>
          <a:prstGeom prst="rect">
            <a:avLst/>
          </a:prstGeom>
        </p:spPr>
        <p:txBody>
          <a:bodyPr lIns="50800" tIns="50800" rIns="50800" bIns="50800"/>
          <a:lstStyle>
            <a:lvl1pPr marL="457200" indent="-457200" defTabSz="2438337">
              <a:spcBef>
                <a:spcPts val="4700"/>
              </a:spcBef>
              <a:buSzPct val="100000"/>
              <a:buChar char="•"/>
              <a:defRPr sz="4000">
                <a:latin typeface="Graphik Light"/>
                <a:ea typeface="Graphik Light"/>
                <a:cs typeface="Graphik Light"/>
                <a:sym typeface="Graphik Light"/>
              </a:defRPr>
            </a:lvl1pPr>
          </a:lstStyle>
          <a:p>
            <a:r>
              <a:t>In conclusion, our study introduces a novel approach, Hierarchical Kalman Filtering , for ECG denoising. By leveraging online learning, our method effectively adapts to individual patient variations, captures intra- and inter-heartbeat dynamics, and handles diverse noise levels. This approach shows promise in enhancing the quality of ECG signals, paving the way for improved healthcare monitoring and diagnosis in real-world settings .</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
          <p:cNvSpPr txBox="1"/>
          <p:nvPr/>
        </p:nvSpPr>
        <p:spPr>
          <a:xfrm>
            <a:off x="8946212" y="4996003"/>
            <a:ext cx="12103873" cy="17048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9600">
                <a:solidFill>
                  <a:srgbClr val="BFBC00"/>
                </a:solidFill>
                <a:latin typeface="Graphik Light"/>
                <a:ea typeface="Graphik Light"/>
                <a:cs typeface="Graphik Light"/>
                <a:sym typeface="Graphik Light"/>
              </a:defRPr>
            </a:lvl1pPr>
          </a:lstStyle>
          <a:p>
            <a:r>
              <a:t>Thank You</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Problem Statement"/>
          <p:cNvSpPr txBox="1">
            <a:spLocks noGrp="1"/>
          </p:cNvSpPr>
          <p:nvPr>
            <p:ph type="title"/>
          </p:nvPr>
        </p:nvSpPr>
        <p:spPr>
          <a:xfrm>
            <a:off x="7651185" y="1067852"/>
            <a:ext cx="13516900" cy="2094676"/>
          </a:xfrm>
          <a:prstGeom prst="rect">
            <a:avLst/>
          </a:prstGeom>
        </p:spPr>
        <p:txBody>
          <a:bodyPr/>
          <a:lstStyle>
            <a:lvl1pPr>
              <a:defRPr sz="7500" spc="-104">
                <a:solidFill>
                  <a:srgbClr val="EF426D"/>
                </a:solidFill>
              </a:defRPr>
            </a:lvl1pPr>
          </a:lstStyle>
          <a:p>
            <a:r>
              <a:t>Introduction</a:t>
            </a:r>
          </a:p>
        </p:txBody>
      </p:sp>
      <p:sp>
        <p:nvSpPr>
          <p:cNvPr id="184" name="The problem at hand is to enhance cardiovascular diagnosis by improving the classification accuracy of electrocardiogram (ECG) signals through denoising.ECG signals, which represent the electrical activity of the heart, are essential for diagnosing vario"/>
          <p:cNvSpPr txBox="1">
            <a:spLocks noGrp="1"/>
          </p:cNvSpPr>
          <p:nvPr>
            <p:ph type="body" idx="1"/>
          </p:nvPr>
        </p:nvSpPr>
        <p:spPr>
          <a:xfrm>
            <a:off x="1206500" y="3000736"/>
            <a:ext cx="21971000" cy="9134126"/>
          </a:xfrm>
          <a:prstGeom prst="rect">
            <a:avLst/>
          </a:prstGeom>
        </p:spPr>
        <p:txBody>
          <a:bodyPr lIns="50800" tIns="50800" rIns="50800" bIns="50800"/>
          <a:lstStyle/>
          <a:p>
            <a:pPr algn="just" defTabSz="2389571">
              <a:spcBef>
                <a:spcPts val="4600"/>
              </a:spcBef>
              <a:defRPr sz="3900">
                <a:latin typeface="Graphik Light"/>
                <a:ea typeface="Graphik Light"/>
                <a:cs typeface="Graphik Light"/>
                <a:sym typeface="Graphik Light"/>
              </a:defRPr>
            </a:pPr>
            <a:r>
              <a:t>Heart signals (ECGs) are important for finding heart issues, but they often have noisy distractions. This makes it hard for current methods to spot problems accurately. We need new ways to clean up the noise and find the real issues in the signals.</a:t>
            </a:r>
          </a:p>
          <a:p>
            <a:pPr marL="391026" indent="-391026" algn="just" defTabSz="2389571">
              <a:spcBef>
                <a:spcPts val="4600"/>
              </a:spcBef>
              <a:buSzPct val="100000"/>
              <a:buChar char="•"/>
              <a:defRPr sz="3600">
                <a:latin typeface="Graphik"/>
                <a:ea typeface="Graphik"/>
                <a:cs typeface="Graphik"/>
                <a:sym typeface="Graphik"/>
              </a:defRPr>
            </a:pPr>
            <a:r>
              <a:t>Heart problems pose a significant global health challenge, requiring precise diagnosis.</a:t>
            </a:r>
          </a:p>
          <a:p>
            <a:pPr marL="391026" indent="-391026" algn="just" defTabSz="2389571">
              <a:spcBef>
                <a:spcPts val="4600"/>
              </a:spcBef>
              <a:buSzPct val="100000"/>
              <a:buChar char="•"/>
              <a:defRPr sz="3600">
                <a:latin typeface="Graphik"/>
                <a:ea typeface="Graphik"/>
                <a:cs typeface="Graphik"/>
                <a:sym typeface="Graphik"/>
              </a:defRPr>
            </a:pPr>
            <a:r>
              <a:t>Unfortunately, noise frequently distorts ECG signals, making it challenging to identify issues accurately.</a:t>
            </a:r>
          </a:p>
          <a:p>
            <a:pPr marL="391026" indent="-391026" algn="just" defTabSz="2389571">
              <a:spcBef>
                <a:spcPts val="4600"/>
              </a:spcBef>
              <a:buSzPct val="100000"/>
              <a:buChar char="•"/>
              <a:defRPr sz="3600">
                <a:latin typeface="Graphik"/>
                <a:ea typeface="Graphik"/>
                <a:cs typeface="Graphik"/>
                <a:sym typeface="Graphik"/>
              </a:defRPr>
            </a:pPr>
            <a:r>
              <a:t>This presentation introduces a novel approach to address this issue.</a:t>
            </a:r>
          </a:p>
          <a:p>
            <a:pPr marL="391026" indent="-391026" algn="just" defTabSz="2389571">
              <a:spcBef>
                <a:spcPts val="4600"/>
              </a:spcBef>
              <a:buSzPct val="100000"/>
              <a:buChar char="•"/>
              <a:defRPr sz="3600">
                <a:latin typeface="Graphik"/>
                <a:ea typeface="Graphik"/>
                <a:cs typeface="Graphik"/>
                <a:sym typeface="Graphik"/>
              </a:defRPr>
            </a:pPr>
            <a:r>
              <a:t>By effectively removing noise and pinpointing essential patterns, it aims to enhance the accuracy of heart issue diagnosis.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Dataset :MIT-BIH Arrhythmia"/>
          <p:cNvSpPr txBox="1">
            <a:spLocks noGrp="1"/>
          </p:cNvSpPr>
          <p:nvPr>
            <p:ph type="title"/>
          </p:nvPr>
        </p:nvSpPr>
        <p:spPr>
          <a:xfrm>
            <a:off x="7302500" y="442621"/>
            <a:ext cx="9779000" cy="1689101"/>
          </a:xfrm>
          <a:prstGeom prst="rect">
            <a:avLst/>
          </a:prstGeom>
        </p:spPr>
        <p:txBody>
          <a:bodyPr/>
          <a:lstStyle>
            <a:lvl1pPr defTabSz="1414235">
              <a:defRPr sz="5800" spc="-58">
                <a:solidFill>
                  <a:schemeClr val="accent6">
                    <a:satOff val="-55154"/>
                    <a:lumOff val="-16117"/>
                  </a:schemeClr>
                </a:solidFill>
              </a:defRPr>
            </a:lvl1pPr>
          </a:lstStyle>
          <a:p>
            <a:r>
              <a:t>Dataset :MIT-BIH Arrhythmia </a:t>
            </a:r>
          </a:p>
        </p:txBody>
      </p:sp>
      <p:sp>
        <p:nvSpPr>
          <p:cNvPr id="192" name="Body Level One…"/>
          <p:cNvSpPr txBox="1">
            <a:spLocks noGrp="1"/>
          </p:cNvSpPr>
          <p:nvPr>
            <p:ph type="body" idx="22"/>
          </p:nvPr>
        </p:nvSpPr>
        <p:spPr>
          <a:xfrm>
            <a:off x="251651" y="2050582"/>
            <a:ext cx="22187333" cy="111841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338327" indent="-338327" defTabSz="1804369">
              <a:spcBef>
                <a:spcPts val="3400"/>
              </a:spcBef>
              <a:defRPr sz="4292"/>
            </a:pPr>
            <a:r>
              <a:rPr>
                <a:solidFill>
                  <a:schemeClr val="accent3"/>
                </a:solidFill>
              </a:rPr>
              <a:t>Background:</a:t>
            </a:r>
            <a:r>
              <a:t> Established in 1975, MIT-BIH Arrhythmia Database is a collaborative effort between Beth Israel Hospital and MIT. It serves as the first widely available dataset for arrhythmia detector evaluation and cardiac dynamics research.</a:t>
            </a:r>
          </a:p>
          <a:p>
            <a:pPr marL="338327" indent="-338327" defTabSz="1804369">
              <a:spcBef>
                <a:spcPts val="3400"/>
              </a:spcBef>
              <a:defRPr sz="4292"/>
            </a:pPr>
            <a:r>
              <a:rPr>
                <a:solidFill>
                  <a:schemeClr val="accent3"/>
                </a:solidFill>
              </a:rPr>
              <a:t>Data Description:</a:t>
            </a:r>
            <a:r>
              <a:t> Consists of 48 half-hour ECG recordings from 48 subjects, digitized at 360 samples per second per channel. Includes comprehensive annotations by cardiologists for approximately 110,000 beats.</a:t>
            </a:r>
          </a:p>
          <a:p>
            <a:pPr marL="338327" indent="-338327" defTabSz="1804369">
              <a:spcBef>
                <a:spcPts val="3400"/>
              </a:spcBef>
              <a:defRPr sz="4292"/>
            </a:pPr>
            <a:r>
              <a:rPr>
                <a:solidFill>
                  <a:schemeClr val="accent3"/>
                </a:solidFill>
              </a:rPr>
              <a:t>Release Info:</a:t>
            </a:r>
            <a:r>
              <a:t> Continuously updated, with half the database freely available since 1999 and the remaining records released in 2005.</a:t>
            </a:r>
          </a:p>
          <a:p>
            <a:pPr marL="338327" indent="-338327" defTabSz="1804369">
              <a:spcBef>
                <a:spcPts val="3400"/>
              </a:spcBef>
              <a:defRPr sz="4292"/>
            </a:pPr>
            <a:r>
              <a:rPr>
                <a:solidFill>
                  <a:schemeClr val="accent3"/>
                </a:solidFill>
              </a:rPr>
              <a:t>Related Databases:</a:t>
            </a:r>
            <a:r>
              <a:t> Linked to MIT-BIH Noise Stress Test Database for stress testing arrhythmia detectors and MIT-BIH P-wave Annotations for P-wave reference.</a:t>
            </a:r>
          </a:p>
          <a:p>
            <a:pPr marL="338327" indent="-338327" defTabSz="1804369">
              <a:spcBef>
                <a:spcPts val="3400"/>
              </a:spcBef>
              <a:defRPr sz="4292"/>
            </a:pPr>
            <a:r>
              <a:rPr>
                <a:solidFill>
                  <a:schemeClr val="accent3"/>
                </a:solidFill>
              </a:rPr>
              <a:t>Conclusion: </a:t>
            </a:r>
            <a:r>
              <a:t>The MIT-BIH Arrhythmia Database's rich history and comprehensive annotations make it an indispensable resource for arrhythmia research, contributing to advancements in diagnosis and treatment.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roject Workflow (Flowchart)"/>
          <p:cNvSpPr txBox="1">
            <a:spLocks noGrp="1"/>
          </p:cNvSpPr>
          <p:nvPr>
            <p:ph type="title"/>
          </p:nvPr>
        </p:nvSpPr>
        <p:spPr>
          <a:xfrm>
            <a:off x="6040014" y="490715"/>
            <a:ext cx="9779001" cy="1689101"/>
          </a:xfrm>
          <a:prstGeom prst="rect">
            <a:avLst/>
          </a:prstGeom>
        </p:spPr>
        <p:txBody>
          <a:bodyPr/>
          <a:lstStyle>
            <a:lvl1pPr algn="ctr" defTabSz="817244">
              <a:lnSpc>
                <a:spcPct val="80000"/>
              </a:lnSpc>
              <a:defRPr sz="4900" spc="0">
                <a:solidFill>
                  <a:schemeClr val="accent5">
                    <a:satOff val="-49627"/>
                    <a:lumOff val="-16509"/>
                  </a:schemeClr>
                </a:solidFill>
              </a:defRPr>
            </a:lvl1pPr>
          </a:lstStyle>
          <a:p>
            <a:r>
              <a:t>Project Workflow (Flowchart)</a:t>
            </a:r>
          </a:p>
        </p:txBody>
      </p:sp>
      <p:pic>
        <p:nvPicPr>
          <p:cNvPr id="195" name="Screenshot 2024-04-25 at 10.42.28 AM.png" descr="Screenshot 2024-04-25 at 10.42.28 AM.png"/>
          <p:cNvPicPr>
            <a:picLocks noChangeAspect="1"/>
          </p:cNvPicPr>
          <p:nvPr/>
        </p:nvPicPr>
        <p:blipFill>
          <a:blip r:embed="rId2"/>
          <a:stretch>
            <a:fillRect/>
          </a:stretch>
        </p:blipFill>
        <p:spPr>
          <a:xfrm>
            <a:off x="2347855" y="2099988"/>
            <a:ext cx="18550284" cy="9956525"/>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Raw ECG Data: Initial input data.…"/>
          <p:cNvSpPr txBox="1"/>
          <p:nvPr/>
        </p:nvSpPr>
        <p:spPr>
          <a:xfrm>
            <a:off x="665824" y="2517906"/>
            <a:ext cx="22281429" cy="675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a:solidFill>
                  <a:srgbClr val="FFFFFF"/>
                </a:solidFill>
              </a:defRPr>
            </a:pPr>
            <a:r>
              <a:rPr>
                <a:solidFill>
                  <a:schemeClr val="accent3"/>
                </a:solidFill>
              </a:rPr>
              <a:t>Raw ECG Data: </a:t>
            </a:r>
            <a:r>
              <a:t>Initial input data.</a:t>
            </a:r>
          </a:p>
          <a:p>
            <a:pPr>
              <a:defRPr>
                <a:solidFill>
                  <a:srgbClr val="FFFFFF"/>
                </a:solidFill>
              </a:defRPr>
            </a:pPr>
            <a:r>
              <a:rPr>
                <a:solidFill>
                  <a:schemeClr val="accent3"/>
                </a:solidFill>
              </a:rPr>
              <a:t>Denoising Method( HKF): </a:t>
            </a:r>
            <a:r>
              <a:t>Application of denoising technique to remove noise from the raw data.</a:t>
            </a:r>
          </a:p>
          <a:p>
            <a:pPr>
              <a:defRPr>
                <a:solidFill>
                  <a:srgbClr val="FFFFFF"/>
                </a:solidFill>
              </a:defRPr>
            </a:pPr>
            <a:r>
              <a:rPr>
                <a:solidFill>
                  <a:schemeClr val="accent3"/>
                </a:solidFill>
              </a:rPr>
              <a:t>ECG Signal without Noise:</a:t>
            </a:r>
            <a:r>
              <a:t> Denoised ECG signal obtained after applying the denoising method.</a:t>
            </a:r>
          </a:p>
          <a:p>
            <a:pPr>
              <a:defRPr>
                <a:solidFill>
                  <a:srgbClr val="FFFFFF"/>
                </a:solidFill>
              </a:defRPr>
            </a:pPr>
            <a:r>
              <a:rPr>
                <a:solidFill>
                  <a:schemeClr val="accent3"/>
                </a:solidFill>
              </a:rPr>
              <a:t>Classification Method (LSTMCNN ): </a:t>
            </a:r>
            <a:r>
              <a:t>Utilization of a combined classification method involving Long Short-Term Memory (LSTM) &amp; Convolutional Neural Network (CNN).</a:t>
            </a:r>
          </a:p>
          <a:p>
            <a:pPr>
              <a:defRPr>
                <a:solidFill>
                  <a:srgbClr val="FFFFFF"/>
                </a:solidFill>
              </a:defRPr>
            </a:pPr>
            <a:r>
              <a:rPr>
                <a:solidFill>
                  <a:schemeClr val="accent3"/>
                </a:solidFill>
              </a:rPr>
              <a:t>Classified ECG Signal:</a:t>
            </a:r>
            <a:r>
              <a:t> ECG signal classified into different categories using the classification method.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he CNNLSTM model is more efficient and effective than using CNN or LSTM alone because it combines the strengths of both architectures.…"/>
          <p:cNvSpPr txBox="1">
            <a:spLocks noGrp="1"/>
          </p:cNvSpPr>
          <p:nvPr>
            <p:ph type="body" sz="half" idx="1"/>
          </p:nvPr>
        </p:nvSpPr>
        <p:spPr>
          <a:xfrm>
            <a:off x="1206499" y="2732904"/>
            <a:ext cx="21971001" cy="3871603"/>
          </a:xfrm>
          <a:prstGeom prst="rect">
            <a:avLst/>
          </a:prstGeom>
        </p:spPr>
        <p:txBody>
          <a:bodyPr/>
          <a:lstStyle/>
          <a:p>
            <a:pPr marL="551447" indent="-551447">
              <a:buSzPct val="100000"/>
              <a:buChar char="•"/>
              <a:defRPr sz="4000"/>
            </a:pPr>
            <a:r>
              <a:t>The CNNLSTM model is more efficient and effective than using CNN or LSTM alone because it combines the strengths of both architectures. </a:t>
            </a:r>
          </a:p>
          <a:p>
            <a:pPr marL="551447" indent="-551447">
              <a:buSzPct val="100000"/>
              <a:buChar char="•"/>
              <a:defRPr sz="4000"/>
            </a:pPr>
            <a:r>
              <a:t>CNN captures spatial features, </a:t>
            </a:r>
          </a:p>
          <a:p>
            <a:pPr marL="551447" indent="-551447">
              <a:buSzPct val="100000"/>
              <a:buChar char="•"/>
              <a:defRPr sz="4000"/>
            </a:pPr>
            <a:r>
              <a:t>LSTM captures temporal dependencies, and their combination allows for comprehensive learning of both aspects.</a:t>
            </a:r>
          </a:p>
        </p:txBody>
      </p:sp>
      <p:sp>
        <p:nvSpPr>
          <p:cNvPr id="200" name="Body Level One…"/>
          <p:cNvSpPr txBox="1">
            <a:spLocks noGrp="1"/>
          </p:cNvSpPr>
          <p:nvPr>
            <p:ph type="body" idx="21"/>
          </p:nvPr>
        </p:nvSpPr>
        <p:spPr>
          <a:xfrm>
            <a:off x="947615" y="6368426"/>
            <a:ext cx="22229885" cy="613609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chor="ctr"/>
          <a:lstStyle/>
          <a:p>
            <a:pPr defTabSz="561340">
              <a:spcBef>
                <a:spcPts val="4000"/>
              </a:spcBef>
              <a:defRPr sz="3400">
                <a:solidFill>
                  <a:schemeClr val="accent3"/>
                </a:solidFill>
              </a:defRPr>
            </a:pPr>
            <a:r>
              <a:t>Capturing Spatial Features with CNN:</a:t>
            </a:r>
          </a:p>
          <a:p>
            <a:pPr marL="340894" indent="-340894" defTabSz="561340">
              <a:spcBef>
                <a:spcPts val="4000"/>
              </a:spcBef>
              <a:buSzPct val="100000"/>
              <a:buChar char="•"/>
              <a:defRPr sz="3400"/>
            </a:pPr>
            <a:r>
              <a:t>ECG signals contain important spatial features, such as the morphology and patterns of the waveforms.</a:t>
            </a:r>
          </a:p>
          <a:p>
            <a:pPr marL="340894" indent="-340894" defTabSz="561340">
              <a:spcBef>
                <a:spcPts val="4000"/>
              </a:spcBef>
              <a:buSzPct val="100000"/>
              <a:buChar char="•"/>
              <a:defRPr sz="3400"/>
            </a:pPr>
            <a:r>
              <a:t>CNN layers are highly effective in extracting local spatial features from the input signal.</a:t>
            </a:r>
          </a:p>
          <a:p>
            <a:pPr marL="340894" indent="-340894" defTabSz="561340">
              <a:spcBef>
                <a:spcPts val="4000"/>
              </a:spcBef>
              <a:buSzPct val="100000"/>
              <a:buChar char="•"/>
              <a:defRPr sz="3400"/>
            </a:pPr>
            <a:r>
              <a:t>The convolutional layers in the CNNLSTM model capture these spatial features at different scales, allowing the model to learn meaningful representations of the ECG signal.</a:t>
            </a:r>
          </a:p>
          <a:p>
            <a:pPr marL="340894" indent="-340894" defTabSz="561340">
              <a:spcBef>
                <a:spcPts val="4000"/>
              </a:spcBef>
              <a:buSzPct val="100000"/>
              <a:buChar char="•"/>
              <a:defRPr sz="3400"/>
            </a:pPr>
            <a:r>
              <a:t>By using multiple convolutional layers with increasing numbers of filters, the model can capture complex patterns and hierarchical features.</a:t>
            </a:r>
          </a:p>
        </p:txBody>
      </p:sp>
      <p:sp>
        <p:nvSpPr>
          <p:cNvPr id="201" name="Classification method"/>
          <p:cNvSpPr txBox="1">
            <a:spLocks noGrp="1"/>
          </p:cNvSpPr>
          <p:nvPr>
            <p:ph type="title"/>
          </p:nvPr>
        </p:nvSpPr>
        <p:spPr>
          <a:prstGeom prst="rect">
            <a:avLst/>
          </a:prstGeom>
        </p:spPr>
        <p:txBody>
          <a:bodyPr/>
          <a:lstStyle>
            <a:lvl1pPr algn="ctr">
              <a:defRPr sz="7500" spc="-75">
                <a:solidFill>
                  <a:schemeClr val="accent5">
                    <a:satOff val="-49627"/>
                    <a:lumOff val="-16509"/>
                  </a:schemeClr>
                </a:solidFill>
              </a:defRPr>
            </a:lvl1pPr>
          </a:lstStyle>
          <a:p>
            <a:r>
              <a:t>Classification method</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Body Level One…"/>
          <p:cNvSpPr txBox="1">
            <a:spLocks noGrp="1"/>
          </p:cNvSpPr>
          <p:nvPr>
            <p:ph type="body" idx="21"/>
          </p:nvPr>
        </p:nvSpPr>
        <p:spPr>
          <a:xfrm>
            <a:off x="1206500" y="2190107"/>
            <a:ext cx="21971000" cy="519862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250657" indent="-250657" algn="just" defTabSz="412750">
              <a:spcBef>
                <a:spcPts val="3000"/>
              </a:spcBef>
              <a:buSzPct val="100000"/>
              <a:buChar char="•"/>
              <a:defRPr sz="2500"/>
            </a:pPr>
            <a:r>
              <a:t>ECG signals also have temporal dependencies, meaning that the information from previous time steps can be relevant for classification.</a:t>
            </a:r>
          </a:p>
          <a:p>
            <a:pPr marL="250657" indent="-250657" algn="just" defTabSz="412750">
              <a:spcBef>
                <a:spcPts val="3000"/>
              </a:spcBef>
              <a:buSzPct val="100000"/>
              <a:buChar char="•"/>
              <a:defRPr sz="2500"/>
            </a:pPr>
            <a:r>
              <a:t>LSTM is specifically designed to capture long-term dependencies and temporal patterns in sequential data.</a:t>
            </a:r>
          </a:p>
          <a:p>
            <a:pPr marL="250657" indent="-250657" algn="just" defTabSz="412750">
              <a:spcBef>
                <a:spcPts val="3000"/>
              </a:spcBef>
              <a:buSzPct val="100000"/>
              <a:buChar char="•"/>
              <a:defRPr sz="2500"/>
            </a:pPr>
            <a:r>
              <a:t>By using an LSTM layer after the convolutional layers, the CNNLSTM model can learn and retain important temporal information from the ECG sequence.</a:t>
            </a:r>
          </a:p>
          <a:p>
            <a:pPr marL="250657" indent="-250657" algn="just" defTabSz="412750">
              <a:spcBef>
                <a:spcPts val="3000"/>
              </a:spcBef>
              <a:buSzPct val="100000"/>
              <a:buChar char="•"/>
              <a:defRPr sz="2500"/>
            </a:pPr>
            <a:r>
              <a:t>The LSTM layer allows the model to consider the context and dependencies across different time steps, which is crucial for accurate ECG classification.</a:t>
            </a:r>
          </a:p>
          <a:p>
            <a:pPr algn="just" defTabSz="412750">
              <a:spcBef>
                <a:spcPts val="3000"/>
              </a:spcBef>
              <a:defRPr sz="2500"/>
            </a:pPr>
            <a:endParaRPr/>
          </a:p>
        </p:txBody>
      </p:sp>
      <p:sp>
        <p:nvSpPr>
          <p:cNvPr id="204" name="Capturing Temporal Dependencies with LSTM:"/>
          <p:cNvSpPr txBox="1">
            <a:spLocks noGrp="1"/>
          </p:cNvSpPr>
          <p:nvPr>
            <p:ph type="title"/>
          </p:nvPr>
        </p:nvSpPr>
        <p:spPr>
          <a:xfrm>
            <a:off x="1206500" y="635000"/>
            <a:ext cx="21971000" cy="1678016"/>
          </a:xfrm>
          <a:prstGeom prst="rect">
            <a:avLst/>
          </a:prstGeom>
        </p:spPr>
        <p:txBody>
          <a:bodyPr/>
          <a:lstStyle>
            <a:lvl1pPr algn="just" defTabSz="1194785">
              <a:defRPr sz="4900" spc="-48">
                <a:solidFill>
                  <a:schemeClr val="accent5"/>
                </a:solidFill>
              </a:defRPr>
            </a:lvl1pPr>
          </a:lstStyle>
          <a:p>
            <a:r>
              <a:t>Capturing Temporal Dependencies with LSTM:</a:t>
            </a:r>
          </a:p>
        </p:txBody>
      </p:sp>
      <p:sp>
        <p:nvSpPr>
          <p:cNvPr id="205" name="Complementary Nature of CNN and LSTM:"/>
          <p:cNvSpPr txBox="1"/>
          <p:nvPr/>
        </p:nvSpPr>
        <p:spPr>
          <a:xfrm>
            <a:off x="1206500" y="6432024"/>
            <a:ext cx="21971001" cy="20157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defTabSz="999718">
              <a:lnSpc>
                <a:spcPct val="90000"/>
              </a:lnSpc>
              <a:spcBef>
                <a:spcPts val="0"/>
              </a:spcBef>
              <a:defRPr sz="4100" spc="-41">
                <a:solidFill>
                  <a:schemeClr val="accent5"/>
                </a:solidFill>
                <a:latin typeface="Produkt Extralight"/>
                <a:ea typeface="Produkt Extralight"/>
                <a:cs typeface="Produkt Extralight"/>
                <a:sym typeface="Produkt Extralight"/>
              </a:defRPr>
            </a:pPr>
            <a:r>
              <a:t>Complementary Nature of CNN and LSTM:</a:t>
            </a:r>
          </a:p>
          <a:p>
            <a:pPr defTabSz="999718">
              <a:lnSpc>
                <a:spcPct val="90000"/>
              </a:lnSpc>
              <a:spcBef>
                <a:spcPts val="0"/>
              </a:spcBef>
              <a:defRPr sz="4100" spc="-41">
                <a:solidFill>
                  <a:srgbClr val="FFFFFF"/>
                </a:solidFill>
                <a:latin typeface="Produkt Extralight"/>
                <a:ea typeface="Produkt Extralight"/>
                <a:cs typeface="Produkt Extralight"/>
                <a:sym typeface="Produkt Extralight"/>
              </a:defRPr>
            </a:pPr>
            <a:endParaRPr/>
          </a:p>
        </p:txBody>
      </p:sp>
      <p:sp>
        <p:nvSpPr>
          <p:cNvPr id="206" name="Body Level One…"/>
          <p:cNvSpPr txBox="1"/>
          <p:nvPr/>
        </p:nvSpPr>
        <p:spPr>
          <a:xfrm>
            <a:off x="1038168" y="7993030"/>
            <a:ext cx="21971001" cy="46843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255671" indent="-255671" algn="just" defTabSz="421004">
              <a:spcBef>
                <a:spcPts val="3000"/>
              </a:spcBef>
              <a:buSzPct val="100000"/>
              <a:buChar char="•"/>
              <a:defRPr sz="2550">
                <a:solidFill>
                  <a:srgbClr val="FFFFFF"/>
                </a:solidFill>
                <a:latin typeface="Graphik Light"/>
                <a:ea typeface="Graphik Light"/>
                <a:cs typeface="Graphik Light"/>
                <a:sym typeface="Graphik Light"/>
              </a:defRPr>
            </a:pPr>
            <a:r>
              <a:t>CNN and LSTM have complementary strengths that are leveraged in the CNNLSTM model.</a:t>
            </a:r>
          </a:p>
          <a:p>
            <a:pPr marL="255671" indent="-255671" algn="just" defTabSz="421004">
              <a:spcBef>
                <a:spcPts val="3000"/>
              </a:spcBef>
              <a:buSzPct val="100000"/>
              <a:buChar char="•"/>
              <a:defRPr sz="2550">
                <a:solidFill>
                  <a:srgbClr val="FFFFFF"/>
                </a:solidFill>
                <a:latin typeface="Graphik Light"/>
                <a:ea typeface="Graphik Light"/>
                <a:cs typeface="Graphik Light"/>
                <a:sym typeface="Graphik Light"/>
              </a:defRPr>
            </a:pPr>
            <a:r>
              <a:t>CNN focuses on extracting local spatial features, while LSTM focuses on capturing temporal dependencies.</a:t>
            </a:r>
          </a:p>
          <a:p>
            <a:pPr marL="255671" indent="-255671" algn="just" defTabSz="421004">
              <a:spcBef>
                <a:spcPts val="3000"/>
              </a:spcBef>
              <a:buSzPct val="100000"/>
              <a:buChar char="•"/>
              <a:defRPr sz="2550">
                <a:solidFill>
                  <a:srgbClr val="FFFFFF"/>
                </a:solidFill>
                <a:latin typeface="Graphik Light"/>
                <a:ea typeface="Graphik Light"/>
                <a:cs typeface="Graphik Light"/>
                <a:sym typeface="Graphik Light"/>
              </a:defRPr>
            </a:pPr>
            <a:r>
              <a:t>By combining these two architectures, the CNNLSTM model can effectively learn both spatial and temporal patterns in the ECG signal.</a:t>
            </a:r>
          </a:p>
          <a:p>
            <a:pPr marL="255671" indent="-255671" algn="just" defTabSz="421004">
              <a:spcBef>
                <a:spcPts val="3000"/>
              </a:spcBef>
              <a:buSzPct val="100000"/>
              <a:buChar char="•"/>
              <a:defRPr sz="2550">
                <a:solidFill>
                  <a:srgbClr val="FFFFFF"/>
                </a:solidFill>
                <a:latin typeface="Graphik Light"/>
                <a:ea typeface="Graphik Light"/>
                <a:cs typeface="Graphik Light"/>
                <a:sym typeface="Graphik Light"/>
              </a:defRPr>
            </a:pPr>
            <a:r>
              <a:t>This combination allows the model to have a more comprehensive understanding of the ECG data, leading to improved classification performance.</a:t>
            </a:r>
          </a:p>
          <a:p>
            <a:pPr algn="just" defTabSz="421004">
              <a:spcBef>
                <a:spcPts val="3000"/>
              </a:spcBef>
              <a:defRPr sz="2550">
                <a:solidFill>
                  <a:srgbClr val="FFFFFF"/>
                </a:solidFill>
                <a:latin typeface="Graphik Light"/>
                <a:ea typeface="Graphik Light"/>
                <a:cs typeface="Graphik Light"/>
                <a:sym typeface="Graphik Light"/>
              </a:defRPr>
            </a:pPr>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Body Level One…"/>
          <p:cNvSpPr txBox="1">
            <a:spLocks noGrp="1"/>
          </p:cNvSpPr>
          <p:nvPr>
            <p:ph type="body" idx="21"/>
          </p:nvPr>
        </p:nvSpPr>
        <p:spPr>
          <a:xfrm>
            <a:off x="1206500" y="2798899"/>
            <a:ext cx="21971000" cy="970561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defTabSz="561340">
              <a:spcBef>
                <a:spcPts val="4000"/>
              </a:spcBef>
              <a:defRPr sz="3400"/>
            </a:pPr>
            <a:r>
              <a:rPr>
                <a:solidFill>
                  <a:schemeClr val="accent3"/>
                </a:solidFill>
              </a:rPr>
              <a:t>N (Normal):</a:t>
            </a:r>
            <a:r>
              <a:t> The "N" represents a normal heartbeat or cardiac complex. It indicates that the electrical activity of the heart is within the normal range, and there are no abnormalities or irregularities in the heart rhythm.</a:t>
            </a:r>
          </a:p>
          <a:p>
            <a:pPr defTabSz="561340">
              <a:spcBef>
                <a:spcPts val="4000"/>
              </a:spcBef>
              <a:defRPr sz="3400"/>
            </a:pPr>
            <a:r>
              <a:rPr>
                <a:solidFill>
                  <a:schemeClr val="accent3"/>
                </a:solidFill>
              </a:rPr>
              <a:t>L (Left bundle branch block):</a:t>
            </a:r>
            <a:r>
              <a:t> An "L" complex indicates the presence of a left bundle branch block. This is an abnormality in the electrical conduction system of the heart, where the electrical signals do not travel normally through the left bundle branch. It can affect the timing and coordination of ventricular contractions.</a:t>
            </a:r>
          </a:p>
          <a:p>
            <a:pPr defTabSz="561340">
              <a:spcBef>
                <a:spcPts val="4000"/>
              </a:spcBef>
              <a:defRPr sz="3400"/>
            </a:pPr>
            <a:r>
              <a:rPr>
                <a:solidFill>
                  <a:schemeClr val="accent3"/>
                </a:solidFill>
              </a:rPr>
              <a:t>R (Right bundle branch block): </a:t>
            </a:r>
            <a:r>
              <a:t>An "R" complex indicates a right bundle branch block. Similar to left bundle branch block, this signifies an abnormality in the electrical conduction system involving the right bundle branch.</a:t>
            </a:r>
          </a:p>
          <a:p>
            <a:pPr defTabSz="561340">
              <a:spcBef>
                <a:spcPts val="4000"/>
              </a:spcBef>
              <a:defRPr sz="3400"/>
            </a:pPr>
            <a:r>
              <a:rPr>
                <a:solidFill>
                  <a:schemeClr val="accent3"/>
                </a:solidFill>
              </a:rPr>
              <a:t>A (Atrial premature beat):</a:t>
            </a:r>
            <a:r>
              <a:t> An "A" complex represents an atrial premature beat, which is an early contraction originating in the atria (upper chambers of the heart) before the next expected normal heartbeat.</a:t>
            </a:r>
          </a:p>
          <a:p>
            <a:pPr defTabSz="561340">
              <a:spcBef>
                <a:spcPts val="4000"/>
              </a:spcBef>
              <a:defRPr sz="3400"/>
            </a:pPr>
            <a:r>
              <a:rPr>
                <a:solidFill>
                  <a:schemeClr val="accent3"/>
                </a:solidFill>
              </a:rPr>
              <a:t>V (Ventricular premature beat): </a:t>
            </a:r>
            <a:r>
              <a:t>A "V" complex represents a ventricular premature beat, which is an early contraction originating in the ventricles (lower chambers of the heart) before the next expected normal heartbeat</a:t>
            </a:r>
          </a:p>
        </p:txBody>
      </p:sp>
      <p:sp>
        <p:nvSpPr>
          <p:cNvPr id="209" name="Classes of Classification"/>
          <p:cNvSpPr txBox="1">
            <a:spLocks noGrp="1"/>
          </p:cNvSpPr>
          <p:nvPr>
            <p:ph type="title"/>
          </p:nvPr>
        </p:nvSpPr>
        <p:spPr>
          <a:prstGeom prst="rect">
            <a:avLst/>
          </a:prstGeom>
        </p:spPr>
        <p:txBody>
          <a:bodyPr/>
          <a:lstStyle>
            <a:lvl1pPr defTabSz="2316420">
              <a:defRPr sz="9500" spc="-95"/>
            </a:lvl1pPr>
          </a:lstStyle>
          <a:p>
            <a:r>
              <a:t>Classes of Classification</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omparison Table"/>
          <p:cNvSpPr txBox="1">
            <a:spLocks noGrp="1"/>
          </p:cNvSpPr>
          <p:nvPr>
            <p:ph type="title"/>
          </p:nvPr>
        </p:nvSpPr>
        <p:spPr>
          <a:xfrm>
            <a:off x="7302500" y="1332372"/>
            <a:ext cx="9779000" cy="1689101"/>
          </a:xfrm>
          <a:prstGeom prst="rect">
            <a:avLst/>
          </a:prstGeom>
        </p:spPr>
        <p:txBody>
          <a:bodyPr/>
          <a:lstStyle>
            <a:lvl1pPr defTabSz="2200599">
              <a:defRPr sz="9025" spc="-95">
                <a:solidFill>
                  <a:schemeClr val="accent5">
                    <a:satOff val="-49627"/>
                    <a:lumOff val="-16509"/>
                  </a:schemeClr>
                </a:solidFill>
              </a:defRPr>
            </a:lvl1pPr>
          </a:lstStyle>
          <a:p>
            <a:r>
              <a:t>Comparison Table</a:t>
            </a:r>
          </a:p>
        </p:txBody>
      </p:sp>
      <p:graphicFrame>
        <p:nvGraphicFramePr>
          <p:cNvPr id="212" name="Table 1"/>
          <p:cNvGraphicFramePr/>
          <p:nvPr/>
        </p:nvGraphicFramePr>
        <p:xfrm>
          <a:off x="2210526" y="3193486"/>
          <a:ext cx="18636580" cy="9494520"/>
        </p:xfrm>
        <a:graphic>
          <a:graphicData uri="http://schemas.openxmlformats.org/drawingml/2006/table">
            <a:tbl>
              <a:tblPr bandRow="1">
                <a:tableStyleId>{4C3C2611-4C71-4FC5-86AE-919BDF0F9419}</a:tableStyleId>
              </a:tblPr>
              <a:tblGrid>
                <a:gridCol w="4659145">
                  <a:extLst>
                    <a:ext uri="{9D8B030D-6E8A-4147-A177-3AD203B41FA5}">
                      <a16:colId xmlns:a16="http://schemas.microsoft.com/office/drawing/2014/main" val="20000"/>
                    </a:ext>
                  </a:extLst>
                </a:gridCol>
                <a:gridCol w="4659145">
                  <a:extLst>
                    <a:ext uri="{9D8B030D-6E8A-4147-A177-3AD203B41FA5}">
                      <a16:colId xmlns:a16="http://schemas.microsoft.com/office/drawing/2014/main" val="20001"/>
                    </a:ext>
                  </a:extLst>
                </a:gridCol>
                <a:gridCol w="4659145">
                  <a:extLst>
                    <a:ext uri="{9D8B030D-6E8A-4147-A177-3AD203B41FA5}">
                      <a16:colId xmlns:a16="http://schemas.microsoft.com/office/drawing/2014/main" val="20002"/>
                    </a:ext>
                  </a:extLst>
                </a:gridCol>
                <a:gridCol w="4659145">
                  <a:extLst>
                    <a:ext uri="{9D8B030D-6E8A-4147-A177-3AD203B41FA5}">
                      <a16:colId xmlns:a16="http://schemas.microsoft.com/office/drawing/2014/main" val="20003"/>
                    </a:ext>
                  </a:extLst>
                </a:gridCol>
              </a:tblGrid>
              <a:tr h="1582420">
                <a:tc>
                  <a:txBody>
                    <a:bodyPr/>
                    <a:lstStyle/>
                    <a:p>
                      <a:pPr algn="ctr">
                        <a:defRPr sz="1800">
                          <a:solidFill>
                            <a:srgbClr val="000000"/>
                          </a:solidFill>
                        </a:defRPr>
                      </a:pPr>
                      <a:r>
                        <a:rPr sz="3600">
                          <a:solidFill>
                            <a:srgbClr val="FFFFFF"/>
                          </a:solidFill>
                          <a:sym typeface="Helvetica"/>
                        </a:rPr>
                        <a:t>Reference Work </a:t>
                      </a:r>
                    </a:p>
                  </a:txBody>
                  <a:tcPr marL="0" marR="0" marT="0" marB="0" horzOverflow="overflow"/>
                </a:tc>
                <a:tc>
                  <a:txBody>
                    <a:bodyPr/>
                    <a:lstStyle/>
                    <a:p>
                      <a:pPr algn="ctr">
                        <a:defRPr sz="1800">
                          <a:solidFill>
                            <a:srgbClr val="000000"/>
                          </a:solidFill>
                        </a:defRPr>
                      </a:pPr>
                      <a:r>
                        <a:rPr sz="3500">
                          <a:solidFill>
                            <a:srgbClr val="FFFFFF"/>
                          </a:solidFill>
                          <a:sym typeface="Helvetica"/>
                        </a:rPr>
                        <a:t>Classification Technique</a:t>
                      </a:r>
                    </a:p>
                  </a:txBody>
                  <a:tcPr marL="0" marR="0" marT="0" marB="0" horzOverflow="overflow"/>
                </a:tc>
                <a:tc>
                  <a:txBody>
                    <a:bodyPr/>
                    <a:lstStyle/>
                    <a:p>
                      <a:pPr algn="ctr">
                        <a:defRPr sz="1800">
                          <a:solidFill>
                            <a:srgbClr val="000000"/>
                          </a:solidFill>
                        </a:defRPr>
                      </a:pPr>
                      <a:r>
                        <a:rPr sz="3500">
                          <a:solidFill>
                            <a:srgbClr val="FFFFFF"/>
                          </a:solidFill>
                          <a:sym typeface="Helvetica"/>
                        </a:rPr>
                        <a:t>Denoising Method</a:t>
                      </a:r>
                    </a:p>
                  </a:txBody>
                  <a:tcPr marL="0" marR="0" marT="0" marB="0" horzOverflow="overflow"/>
                </a:tc>
                <a:tc>
                  <a:txBody>
                    <a:bodyPr/>
                    <a:lstStyle/>
                    <a:p>
                      <a:pPr algn="ctr">
                        <a:defRPr sz="1800">
                          <a:solidFill>
                            <a:srgbClr val="000000"/>
                          </a:solidFill>
                        </a:defRPr>
                      </a:pPr>
                      <a:r>
                        <a:rPr sz="3500">
                          <a:solidFill>
                            <a:srgbClr val="FFFFFF"/>
                          </a:solidFill>
                          <a:sym typeface="Helvetica"/>
                        </a:rPr>
                        <a:t>Accuracy</a:t>
                      </a:r>
                    </a:p>
                  </a:txBody>
                  <a:tcPr marL="0" marR="0" marT="0" marB="0" horzOverflow="overflow"/>
                </a:tc>
                <a:extLst>
                  <a:ext uri="{0D108BD9-81ED-4DB2-BD59-A6C34878D82A}">
                    <a16:rowId xmlns:a16="http://schemas.microsoft.com/office/drawing/2014/main" val="10000"/>
                  </a:ext>
                </a:extLst>
              </a:tr>
              <a:tr h="1582420">
                <a:tc rowSpan="3">
                  <a:txBody>
                    <a:bodyPr/>
                    <a:lstStyle/>
                    <a:p>
                      <a:pPr algn="ctr">
                        <a:defRPr b="1">
                          <a:sym typeface="Helvetica"/>
                        </a:defRPr>
                      </a:pPr>
                      <a:endParaRPr/>
                    </a:p>
                    <a:p>
                      <a:pPr algn="ctr">
                        <a:defRPr b="1">
                          <a:sym typeface="Helvetica"/>
                        </a:defRPr>
                      </a:pPr>
                      <a:endParaRPr/>
                    </a:p>
                    <a:p>
                      <a:pPr algn="ctr">
                        <a:defRPr sz="2900" b="1">
                          <a:sym typeface="Helvetica"/>
                        </a:defRPr>
                      </a:pPr>
                      <a:r>
                        <a:t>Our Proposed method</a:t>
                      </a:r>
                    </a:p>
                  </a:txBody>
                  <a:tcPr marL="0" marR="0" marT="0" marB="0" anchor="ctr" horzOverflow="overflow">
                    <a:solidFill>
                      <a:srgbClr val="15161B"/>
                    </a:solidFill>
                  </a:tcPr>
                </a:tc>
                <a:tc>
                  <a:txBody>
                    <a:bodyPr/>
                    <a:lstStyle/>
                    <a:p>
                      <a:pPr algn="ctr">
                        <a:defRPr sz="1800">
                          <a:solidFill>
                            <a:srgbClr val="000000"/>
                          </a:solidFill>
                        </a:defRPr>
                      </a:pPr>
                      <a:r>
                        <a:rPr sz="2000" b="1">
                          <a:solidFill>
                            <a:srgbClr val="FFFFFF"/>
                          </a:solidFill>
                          <a:sym typeface="Helvetica"/>
                        </a:rPr>
                        <a:t>
LSTM  CNN</a:t>
                      </a:r>
                    </a:p>
                  </a:txBody>
                  <a:tcPr marL="0" marR="0" marT="0" marB="0" horzOverflow="overflow">
                    <a:solidFill>
                      <a:srgbClr val="15161B"/>
                    </a:solidFill>
                  </a:tcPr>
                </a:tc>
                <a:tc>
                  <a:txBody>
                    <a:bodyPr/>
                    <a:lstStyle/>
                    <a:p>
                      <a:pPr algn="ctr">
                        <a:defRPr sz="1800">
                          <a:solidFill>
                            <a:srgbClr val="000000"/>
                          </a:solidFill>
                        </a:defRPr>
                      </a:pPr>
                      <a:r>
                        <a:rPr sz="2000" b="1">
                          <a:solidFill>
                            <a:srgbClr val="FFFFFF"/>
                          </a:solidFill>
                          <a:sym typeface="Helvetica"/>
                        </a:rPr>
                        <a:t>
HKF</a:t>
                      </a:r>
                    </a:p>
                  </a:txBody>
                  <a:tcPr marL="0" marR="0" marT="0" marB="0" horzOverflow="overflow">
                    <a:solidFill>
                      <a:srgbClr val="15161B"/>
                    </a:solidFill>
                  </a:tcPr>
                </a:tc>
                <a:tc>
                  <a:txBody>
                    <a:bodyPr/>
                    <a:lstStyle/>
                    <a:p>
                      <a:pPr algn="ctr">
                        <a:defRPr sz="1800">
                          <a:solidFill>
                            <a:srgbClr val="000000"/>
                          </a:solidFill>
                        </a:defRPr>
                      </a:pPr>
                      <a:r>
                        <a:rPr sz="2000" b="1">
                          <a:solidFill>
                            <a:srgbClr val="FFFFFF"/>
                          </a:solidFill>
                          <a:sym typeface="Helvetica"/>
                        </a:rPr>
                        <a:t>98.54</a:t>
                      </a:r>
                    </a:p>
                  </a:txBody>
                  <a:tcPr marL="0" marR="0" marT="0" marB="0" anchor="ctr" horzOverflow="overflow">
                    <a:solidFill>
                      <a:srgbClr val="15161B"/>
                    </a:solidFill>
                  </a:tcPr>
                </a:tc>
                <a:extLst>
                  <a:ext uri="{0D108BD9-81ED-4DB2-BD59-A6C34878D82A}">
                    <a16:rowId xmlns:a16="http://schemas.microsoft.com/office/drawing/2014/main" val="10001"/>
                  </a:ext>
                </a:extLst>
              </a:tr>
              <a:tr h="1582420">
                <a:tc vMerge="1">
                  <a:txBody>
                    <a:bodyPr/>
                    <a:lstStyle/>
                    <a:p>
                      <a:endParaRPr lang="en-US"/>
                    </a:p>
                  </a:txBody>
                  <a:tcPr/>
                </a:tc>
                <a:tc>
                  <a:txBody>
                    <a:bodyPr/>
                    <a:lstStyle/>
                    <a:p>
                      <a:pPr algn="ctr">
                        <a:defRPr sz="1800">
                          <a:solidFill>
                            <a:srgbClr val="000000"/>
                          </a:solidFill>
                        </a:defRPr>
                      </a:pPr>
                      <a:r>
                        <a:rPr sz="2000" b="1">
                          <a:solidFill>
                            <a:srgbClr val="FFFFFF"/>
                          </a:solidFill>
                          <a:sym typeface="Helvetica"/>
                        </a:rPr>
                        <a:t>
LSTM CNN</a:t>
                      </a:r>
                    </a:p>
                  </a:txBody>
                  <a:tcPr marL="0" marR="0" marT="0" marB="0" horzOverflow="overflow"/>
                </a:tc>
                <a:tc>
                  <a:txBody>
                    <a:bodyPr/>
                    <a:lstStyle/>
                    <a:p>
                      <a:pPr algn="ctr">
                        <a:defRPr sz="1800">
                          <a:solidFill>
                            <a:srgbClr val="000000"/>
                          </a:solidFill>
                        </a:defRPr>
                      </a:pPr>
                      <a:r>
                        <a:rPr sz="2000" b="1">
                          <a:solidFill>
                            <a:srgbClr val="FFFFFF"/>
                          </a:solidFill>
                          <a:sym typeface="Helvetica"/>
                        </a:rPr>
                        <a:t>
DWT</a:t>
                      </a:r>
                    </a:p>
                  </a:txBody>
                  <a:tcPr marL="0" marR="0" marT="0" marB="0" horzOverflow="overflow"/>
                </a:tc>
                <a:tc>
                  <a:txBody>
                    <a:bodyPr/>
                    <a:lstStyle/>
                    <a:p>
                      <a:pPr algn="ctr">
                        <a:defRPr sz="1800">
                          <a:solidFill>
                            <a:srgbClr val="000000"/>
                          </a:solidFill>
                        </a:defRPr>
                      </a:pPr>
                      <a:r>
                        <a:rPr sz="2000" b="1">
                          <a:solidFill>
                            <a:srgbClr val="FFFFFF"/>
                          </a:solidFill>
                          <a:sym typeface="Helvetica"/>
                        </a:rPr>
                        <a:t>98.04</a:t>
                      </a:r>
                    </a:p>
                  </a:txBody>
                  <a:tcPr marL="0" marR="0" marT="0" marB="0" anchor="ctr" horzOverflow="overflow"/>
                </a:tc>
                <a:extLst>
                  <a:ext uri="{0D108BD9-81ED-4DB2-BD59-A6C34878D82A}">
                    <a16:rowId xmlns:a16="http://schemas.microsoft.com/office/drawing/2014/main" val="10002"/>
                  </a:ext>
                </a:extLst>
              </a:tr>
              <a:tr h="1582420">
                <a:tc vMerge="1">
                  <a:txBody>
                    <a:bodyPr/>
                    <a:lstStyle/>
                    <a:p>
                      <a:endParaRPr lang="en-US"/>
                    </a:p>
                  </a:txBody>
                  <a:tcPr/>
                </a:tc>
                <a:tc>
                  <a:txBody>
                    <a:bodyPr/>
                    <a:lstStyle/>
                    <a:p>
                      <a:pPr algn="ctr">
                        <a:defRPr sz="1800">
                          <a:solidFill>
                            <a:srgbClr val="000000"/>
                          </a:solidFill>
                        </a:defRPr>
                      </a:pPr>
                      <a:r>
                        <a:rPr sz="2000" b="1">
                          <a:solidFill>
                            <a:srgbClr val="FFFFFF"/>
                          </a:solidFill>
                          <a:sym typeface="Helvetica"/>
                        </a:rPr>
                        <a:t>
LSTM CNN</a:t>
                      </a:r>
                    </a:p>
                  </a:txBody>
                  <a:tcPr marL="0" marR="0" marT="0" marB="0" horzOverflow="overflow">
                    <a:solidFill>
                      <a:srgbClr val="15161B"/>
                    </a:solidFill>
                  </a:tcPr>
                </a:tc>
                <a:tc>
                  <a:txBody>
                    <a:bodyPr/>
                    <a:lstStyle/>
                    <a:p>
                      <a:pPr algn="ctr">
                        <a:defRPr sz="1800">
                          <a:solidFill>
                            <a:srgbClr val="000000"/>
                          </a:solidFill>
                        </a:defRPr>
                      </a:pPr>
                      <a:r>
                        <a:rPr sz="2000" b="1">
                          <a:solidFill>
                            <a:srgbClr val="FFFFFF"/>
                          </a:solidFill>
                          <a:sym typeface="Helvetica"/>
                        </a:rPr>
                        <a:t>
Savitzky Golay Filter</a:t>
                      </a:r>
                    </a:p>
                  </a:txBody>
                  <a:tcPr marL="0" marR="0" marT="0" marB="0" horzOverflow="overflow">
                    <a:solidFill>
                      <a:srgbClr val="15161B"/>
                    </a:solidFill>
                  </a:tcPr>
                </a:tc>
                <a:tc>
                  <a:txBody>
                    <a:bodyPr/>
                    <a:lstStyle/>
                    <a:p>
                      <a:pPr algn="ctr">
                        <a:defRPr sz="1800">
                          <a:solidFill>
                            <a:srgbClr val="000000"/>
                          </a:solidFill>
                        </a:defRPr>
                      </a:pPr>
                      <a:r>
                        <a:rPr sz="2000" b="1">
                          <a:solidFill>
                            <a:srgbClr val="FFFFFF"/>
                          </a:solidFill>
                          <a:sym typeface="Helvetica"/>
                        </a:rPr>
                        <a:t>98.23</a:t>
                      </a:r>
                    </a:p>
                  </a:txBody>
                  <a:tcPr marL="0" marR="0" marT="0" marB="0" anchor="ctr" horzOverflow="overflow">
                    <a:solidFill>
                      <a:srgbClr val="15161B"/>
                    </a:solidFill>
                  </a:tcPr>
                </a:tc>
                <a:extLst>
                  <a:ext uri="{0D108BD9-81ED-4DB2-BD59-A6C34878D82A}">
                    <a16:rowId xmlns:a16="http://schemas.microsoft.com/office/drawing/2014/main" val="10003"/>
                  </a:ext>
                </a:extLst>
              </a:tr>
              <a:tr h="1582420">
                <a:tc>
                  <a:txBody>
                    <a:bodyPr/>
                    <a:lstStyle/>
                    <a:p>
                      <a:pPr algn="ctr">
                        <a:defRPr sz="1800">
                          <a:solidFill>
                            <a:srgbClr val="000000"/>
                          </a:solidFill>
                        </a:defRPr>
                      </a:pPr>
                      <a:r>
                        <a:rPr sz="2400" b="1">
                          <a:solidFill>
                            <a:srgbClr val="FFFFFF"/>
                          </a:solidFill>
                          <a:sym typeface="Helvetica"/>
                        </a:rPr>
                        <a:t>Deep Convolutional Networks 
for the Classification</a:t>
                      </a:r>
                    </a:p>
                  </a:txBody>
                  <a:tcPr marL="0" marR="0" marT="0" marB="0" anchor="ctr" horzOverflow="overflow"/>
                </a:tc>
                <a:tc>
                  <a:txBody>
                    <a:bodyPr/>
                    <a:lstStyle/>
                    <a:p>
                      <a:pPr algn="ctr">
                        <a:defRPr sz="1800">
                          <a:solidFill>
                            <a:srgbClr val="000000"/>
                          </a:solidFill>
                        </a:defRPr>
                      </a:pPr>
                      <a:r>
                        <a:rPr sz="2000" b="1">
                          <a:solidFill>
                            <a:srgbClr val="FFFFFF"/>
                          </a:solidFill>
                          <a:sym typeface="Helvetica"/>
                        </a:rPr>
                        <a:t>
1D CNN +Multi Layer Perceptron</a:t>
                      </a:r>
                    </a:p>
                  </a:txBody>
                  <a:tcPr marL="0" marR="0" marT="0" marB="0" horzOverflow="overflow"/>
                </a:tc>
                <a:tc>
                  <a:txBody>
                    <a:bodyPr/>
                    <a:lstStyle/>
                    <a:p>
                      <a:pPr algn="ctr">
                        <a:defRPr sz="1800">
                          <a:solidFill>
                            <a:srgbClr val="000000"/>
                          </a:solidFill>
                        </a:defRPr>
                      </a:pPr>
                      <a:r>
                        <a:rPr sz="2000" b="1">
                          <a:solidFill>
                            <a:srgbClr val="FFFFFF"/>
                          </a:solidFill>
                          <a:sym typeface="Helvetica"/>
                        </a:rPr>
                        <a:t>
DWT</a:t>
                      </a:r>
                    </a:p>
                  </a:txBody>
                  <a:tcPr marL="0" marR="0" marT="0" marB="0" horzOverflow="overflow"/>
                </a:tc>
                <a:tc>
                  <a:txBody>
                    <a:bodyPr/>
                    <a:lstStyle/>
                    <a:p>
                      <a:pPr algn="ctr">
                        <a:defRPr sz="1800">
                          <a:solidFill>
                            <a:srgbClr val="000000"/>
                          </a:solidFill>
                        </a:defRPr>
                      </a:pPr>
                      <a:r>
                        <a:rPr sz="2000" b="1">
                          <a:solidFill>
                            <a:srgbClr val="FFFFFF"/>
                          </a:solidFill>
                          <a:sym typeface="Helvetica"/>
                        </a:rPr>
                        <a:t>97.5</a:t>
                      </a:r>
                    </a:p>
                  </a:txBody>
                  <a:tcPr marL="0" marR="0" marT="0" marB="0" anchor="ctr" horzOverflow="overflow"/>
                </a:tc>
                <a:extLst>
                  <a:ext uri="{0D108BD9-81ED-4DB2-BD59-A6C34878D82A}">
                    <a16:rowId xmlns:a16="http://schemas.microsoft.com/office/drawing/2014/main" val="10004"/>
                  </a:ext>
                </a:extLst>
              </a:tr>
              <a:tr h="1582420">
                <a:tc>
                  <a:txBody>
                    <a:bodyPr/>
                    <a:lstStyle/>
                    <a:p>
                      <a:pPr algn="ctr">
                        <a:defRPr sz="1800">
                          <a:solidFill>
                            <a:srgbClr val="000000"/>
                          </a:solidFill>
                        </a:defRPr>
                      </a:pPr>
                      <a:r>
                        <a:rPr sz="2000" b="1">
                          <a:solidFill>
                            <a:srgbClr val="FFFFFF"/>
                          </a:solidFill>
                          <a:sym typeface="Helvetica"/>
                        </a:rPr>
                        <a:t>Acharya et al </a:t>
                      </a:r>
                    </a:p>
                  </a:txBody>
                  <a:tcPr marL="0" marR="0" marT="0" marB="0" anchor="ctr" horzOverflow="overflow">
                    <a:solidFill>
                      <a:srgbClr val="15161B"/>
                    </a:solidFill>
                  </a:tcPr>
                </a:tc>
                <a:tc>
                  <a:txBody>
                    <a:bodyPr/>
                    <a:lstStyle/>
                    <a:p>
                      <a:pPr algn="ctr">
                        <a:defRPr sz="1800">
                          <a:solidFill>
                            <a:srgbClr val="000000"/>
                          </a:solidFill>
                        </a:defRPr>
                      </a:pPr>
                      <a:r>
                        <a:rPr sz="2000" b="1">
                          <a:solidFill>
                            <a:srgbClr val="FFFFFF"/>
                          </a:solidFill>
                          <a:sym typeface="Helvetica"/>
                        </a:rPr>
                        <a:t>CNN</a:t>
                      </a:r>
                    </a:p>
                  </a:txBody>
                  <a:tcPr marL="0" marR="0" marT="0" marB="0" anchor="ctr" horzOverflow="overflow">
                    <a:solidFill>
                      <a:srgbClr val="15161B"/>
                    </a:solidFill>
                  </a:tcPr>
                </a:tc>
                <a:tc>
                  <a:txBody>
                    <a:bodyPr/>
                    <a:lstStyle/>
                    <a:p>
                      <a:pPr algn="ctr">
                        <a:defRPr sz="1800">
                          <a:solidFill>
                            <a:srgbClr val="000000"/>
                          </a:solidFill>
                        </a:defRPr>
                      </a:pPr>
                      <a:r>
                        <a:rPr sz="2000" b="1">
                          <a:solidFill>
                            <a:srgbClr val="FFFFFF"/>
                          </a:solidFill>
                          <a:sym typeface="Helvetica"/>
                        </a:rPr>
                        <a:t>Low pass and high pass filter</a:t>
                      </a:r>
                    </a:p>
                  </a:txBody>
                  <a:tcPr marL="0" marR="0" marT="0" marB="0" anchor="ctr" horzOverflow="overflow">
                    <a:solidFill>
                      <a:srgbClr val="15161B"/>
                    </a:solidFill>
                  </a:tcPr>
                </a:tc>
                <a:tc>
                  <a:txBody>
                    <a:bodyPr/>
                    <a:lstStyle/>
                    <a:p>
                      <a:pPr algn="ctr">
                        <a:defRPr sz="1800">
                          <a:solidFill>
                            <a:srgbClr val="000000"/>
                          </a:solidFill>
                        </a:defRPr>
                      </a:pPr>
                      <a:r>
                        <a:rPr sz="2000" b="1">
                          <a:solidFill>
                            <a:srgbClr val="FFFFFF"/>
                          </a:solidFill>
                          <a:sym typeface="Helvetica"/>
                        </a:rPr>
                        <a:t>95.11</a:t>
                      </a:r>
                    </a:p>
                  </a:txBody>
                  <a:tcPr marL="0" marR="0" marT="0" marB="0" anchor="ctr" horzOverflow="overflow">
                    <a:solidFill>
                      <a:srgbClr val="15161B"/>
                    </a:solidFill>
                  </a:tcPr>
                </a:tc>
                <a:extLst>
                  <a:ext uri="{0D108BD9-81ED-4DB2-BD59-A6C34878D82A}">
                    <a16:rowId xmlns:a16="http://schemas.microsoft.com/office/drawing/2014/main" val="10005"/>
                  </a:ext>
                </a:extLst>
              </a:tr>
            </a:tbl>
          </a:graphicData>
        </a:graphic>
      </p:graphicFrame>
    </p:spTree>
  </p:cSld>
  <p:clrMapOvr>
    <a:masterClrMapping/>
  </p:clrMapOvr>
  <p:transition spd="med"/>
</p:sld>
</file>

<file path=ppt/theme/theme1.xml><?xml version="1.0" encoding="utf-8"?>
<a:theme xmlns:a="http://schemas.openxmlformats.org/drawingml/2006/main" name="35_DynamicWavesDark">
  <a:themeElements>
    <a:clrScheme name="35_DynamicWavesDark">
      <a:dk1>
        <a:srgbClr val="000000"/>
      </a:dk1>
      <a:lt1>
        <a:srgbClr val="000000"/>
      </a:lt1>
      <a:dk2>
        <a:srgbClr val="A7A7A7"/>
      </a:dk2>
      <a:lt2>
        <a:srgbClr val="535353"/>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5_DynamicWavesDark">
      <a:majorFont>
        <a:latin typeface="Helvetica Neue"/>
        <a:ea typeface="Helvetica Neue"/>
        <a:cs typeface="Helvetica Neue"/>
      </a:majorFont>
      <a:minorFont>
        <a:latin typeface="Helvetica"/>
        <a:ea typeface="Helvetica"/>
        <a:cs typeface="Helvetica"/>
      </a:minorFont>
    </a:fontScheme>
    <a:fmtScheme name="35_DynamicWaves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2438337"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7"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5_DynamicWavesDark">
  <a:themeElements>
    <a:clrScheme name="35_DynamicWavesDark">
      <a:dk1>
        <a:srgbClr val="000000"/>
      </a:dk1>
      <a:lt1>
        <a:srgbClr val="FFFFFF"/>
      </a:lt1>
      <a:dk2>
        <a:srgbClr val="A7A7A7"/>
      </a:dk2>
      <a:lt2>
        <a:srgbClr val="535353"/>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5_DynamicWavesDark">
      <a:majorFont>
        <a:latin typeface="Helvetica Neue"/>
        <a:ea typeface="Helvetica Neue"/>
        <a:cs typeface="Helvetica Neue"/>
      </a:majorFont>
      <a:minorFont>
        <a:latin typeface="Helvetica"/>
        <a:ea typeface="Helvetica"/>
        <a:cs typeface="Helvetica"/>
      </a:minorFont>
    </a:fontScheme>
    <a:fmtScheme name="35_DynamicWaves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2438337"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7" rtl="0" fontAlgn="auto" latinLnBrk="0" hangingPunct="0">
          <a:lnSpc>
            <a:spcPct val="100000"/>
          </a:lnSpc>
          <a:spcBef>
            <a:spcPts val="470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1144</Words>
  <Application>Microsoft Office PowerPoint</Application>
  <PresentationFormat>Custom</PresentationFormat>
  <Paragraphs>83</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Graphik</vt:lpstr>
      <vt:lpstr>Graphik Light</vt:lpstr>
      <vt:lpstr>Helvetica</vt:lpstr>
      <vt:lpstr>Helvetica Neue</vt:lpstr>
      <vt:lpstr>Produkt Extralight</vt:lpstr>
      <vt:lpstr>Produkt Light</vt:lpstr>
      <vt:lpstr>35_DynamicWavesDark</vt:lpstr>
      <vt:lpstr>Abstract</vt:lpstr>
      <vt:lpstr>Introduction</vt:lpstr>
      <vt:lpstr>Dataset :MIT-BIH Arrhythmia </vt:lpstr>
      <vt:lpstr>Project Workflow (Flowchart)</vt:lpstr>
      <vt:lpstr>PowerPoint Presentation</vt:lpstr>
      <vt:lpstr>Classification method</vt:lpstr>
      <vt:lpstr>Capturing Temporal Dependencies with LSTM:</vt:lpstr>
      <vt:lpstr>Classes of Classification</vt:lpstr>
      <vt:lpstr>Comparison Table</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Milan Parmar</cp:lastModifiedBy>
  <cp:revision>1</cp:revision>
  <dcterms:modified xsi:type="dcterms:W3CDTF">2024-07-04T12:23:14Z</dcterms:modified>
</cp:coreProperties>
</file>